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79" r:id="rId3"/>
  </p:sldMasterIdLst>
  <p:notesMasterIdLst>
    <p:notesMasterId r:id="rId32"/>
  </p:notesMasterIdLst>
  <p:sldIdLst>
    <p:sldId id="258" r:id="rId4"/>
    <p:sldId id="259" r:id="rId5"/>
    <p:sldId id="257" r:id="rId6"/>
    <p:sldId id="324" r:id="rId7"/>
    <p:sldId id="325" r:id="rId8"/>
    <p:sldId id="326" r:id="rId9"/>
    <p:sldId id="327" r:id="rId10"/>
    <p:sldId id="328" r:id="rId11"/>
    <p:sldId id="312" r:id="rId12"/>
    <p:sldId id="313" r:id="rId13"/>
    <p:sldId id="314" r:id="rId14"/>
    <p:sldId id="297" r:id="rId15"/>
    <p:sldId id="296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11" r:id="rId26"/>
    <p:sldId id="329" r:id="rId27"/>
    <p:sldId id="330" r:id="rId28"/>
    <p:sldId id="298" r:id="rId29"/>
    <p:sldId id="274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677" autoAdjust="0"/>
  </p:normalViewPr>
  <p:slideViewPr>
    <p:cSldViewPr snapToGrid="0" snapToObjects="1">
      <p:cViewPr varScale="1">
        <p:scale>
          <a:sx n="74" d="100"/>
          <a:sy n="74" d="100"/>
        </p:scale>
        <p:origin x="166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CFE9-3ECC-9C4B-9D1F-6FA48585FC38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DBE08-5073-B14E-9F24-453500E2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9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1DC56-953A-4BE2-95F1-22C7A3176549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4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C33EC71-7217-7A48-A2FD-774BC0D51631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0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9DE449E-BEB3-0F48-98C9-6E302AED3236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6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0182" tIns="45092" rIns="90182" bIns="4509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8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0182" tIns="45092" rIns="90182" bIns="4509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55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0182" tIns="45092" rIns="90182" bIns="4509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49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0182" tIns="45092" rIns="90182" bIns="4509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27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7"/>
            <a:ext cx="2972421" cy="457513"/>
          </a:xfrm>
          <a:prstGeom prst="rect">
            <a:avLst/>
          </a:prstGeom>
        </p:spPr>
        <p:txBody>
          <a:bodyPr lIns="89720" tIns="44860" rIns="89720" bIns="44860"/>
          <a:lstStyle/>
          <a:p>
            <a:fld id="{DA611498-0834-496B-86CE-F17299AEB9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14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879"/>
            <a:fld id="{2E0846F6-4DA6-46C5-BD2A-CBB9A169A2C3}" type="slidenum">
              <a:rPr lang="en-US" smtClean="0">
                <a:latin typeface="Arial" pitchFamily="34" charset="0"/>
              </a:rPr>
              <a:pPr defTabSz="911879"/>
              <a:t>24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79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029" y="679939"/>
            <a:ext cx="4962435" cy="3404089"/>
          </a:xfrm>
          <a:ln/>
        </p:spPr>
      </p:sp>
      <p:sp>
        <p:nvSpPr>
          <p:cNvPr id="18435" name="Notes Placeholder 1"/>
          <p:cNvSpPr>
            <a:spLocks noGrp="1"/>
          </p:cNvSpPr>
          <p:nvPr/>
        </p:nvSpPr>
        <p:spPr bwMode="auto">
          <a:xfrm>
            <a:off x="882888" y="4356590"/>
            <a:ext cx="5079407" cy="40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72" tIns="43336" rIns="86672" bIns="43336"/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200" smtClean="0">
              <a:solidFill>
                <a:prstClr val="black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92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5" y="8685894"/>
            <a:ext cx="2972098" cy="456595"/>
          </a:xfrm>
          <a:prstGeom prst="rect">
            <a:avLst/>
          </a:prstGeom>
        </p:spPr>
        <p:txBody>
          <a:bodyPr lIns="86559" tIns="43280" rIns="86559" bIns="43280"/>
          <a:lstStyle/>
          <a:p>
            <a:fld id="{932E71D5-C221-C249-A0CE-5F97CAC2CF6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1DC56-953A-4BE2-95F1-22C7A3176549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1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316" y="8685857"/>
            <a:ext cx="2972114" cy="456570"/>
          </a:xfrm>
          <a:prstGeom prst="rect">
            <a:avLst/>
          </a:prstGeom>
          <a:ln/>
        </p:spPr>
        <p:txBody>
          <a:bodyPr/>
          <a:lstStyle/>
          <a:p>
            <a:fld id="{B5A05877-725E-4028-8041-29A3AD33557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7388"/>
            <a:ext cx="4578350" cy="3433762"/>
          </a:xfrm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481" y="4344968"/>
            <a:ext cx="5025043" cy="41163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9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0173" tIns="45087" rIns="90173" bIns="45087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7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0182" tIns="45092" rIns="90182" bIns="45092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6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029" y="8684928"/>
            <a:ext cx="2972421" cy="457513"/>
          </a:xfrm>
          <a:prstGeom prst="rect">
            <a:avLst/>
          </a:prstGeom>
        </p:spPr>
        <p:txBody>
          <a:bodyPr lIns="89711" tIns="44856" rIns="89711" bIns="44856"/>
          <a:lstStyle/>
          <a:p>
            <a:pPr>
              <a:defRPr/>
            </a:pPr>
            <a:fld id="{77024157-305D-44FB-B121-D2B7F4CA0EB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C0D4FA7-1491-EA49-A97F-CF6A7DCE9F91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47A813-7F54-5243-8C7E-495656F441A4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8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2EF0DC-99AB-4646-8DAD-D872D1D347DA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988CC-5AB6-4891-BE63-265F78949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2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296FB-86F3-49DD-9042-EDB88598C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9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61AE-00A4-4B3C-9120-9AE7B48DE7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0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DAB851B5-B9D9-4642-A90C-A284824B78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91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43263" y="6553200"/>
            <a:ext cx="2735262" cy="285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Times" pitchFamily="-109" charset="0"/>
                <a:ea typeface="ＭＳ Ｐゴシック" pitchFamily="-109" charset="-128"/>
              </a:rPr>
              <a:t>Sensitive – For Official Use Only </a:t>
            </a:r>
          </a:p>
        </p:txBody>
      </p:sp>
      <p:pic>
        <p:nvPicPr>
          <p:cNvPr id="5" name="Rectangle 3078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76200"/>
            <a:ext cx="6191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14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42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SAGE III 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940300"/>
            <a:ext cx="113188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SAGE III PPT template background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56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F8D5CB-F081-0044-A0CB-882F132F8FAA}" type="slidenum">
              <a:rPr lang="en-US" sz="100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/>
            </a:lvl1pPr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96747"/>
            <a:ext cx="6679410" cy="64633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3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D8AE3BF-6E64-4A91-967D-EC7F895FF8EA}" type="datetimeFigureOut">
              <a:rPr lang="en-US" sz="2400">
                <a:solidFill>
                  <a:prstClr val="black"/>
                </a:solidFill>
                <a:latin typeface="Arial" pitchFamily="29" charset="0"/>
                <a:ea typeface="ヒラギノ角ゴ Pro W3" pitchFamily="29" charset="-128"/>
                <a:cs typeface="ヒラギノ角ゴ Pro W3" pitchFamily="29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11/18/2014</a:t>
            </a:fld>
            <a:endParaRPr lang="en-US" sz="2400">
              <a:solidFill>
                <a:prstClr val="black"/>
              </a:solidFill>
              <a:latin typeface="Arial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59539-BA94-487C-8D04-64B683CBA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5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4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PPT_Header01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2"/>
          <p:cNvSpPr txBox="1">
            <a:spLocks noChangeArrowheads="1"/>
          </p:cNvSpPr>
          <p:nvPr userDrawn="1"/>
        </p:nvSpPr>
        <p:spPr bwMode="auto">
          <a:xfrm>
            <a:off x="2984500" y="406400"/>
            <a:ext cx="353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i="0" dirty="0" smtClean="0">
                <a:solidFill>
                  <a:srgbClr val="FFFFFF"/>
                </a:solidFill>
                <a:latin typeface="Arial" pitchFamily="34" charset="0"/>
                <a:ea typeface="ヒラギノ角ゴ Pro W3" charset="0"/>
                <a:cs typeface="ヒラギノ角ゴ Pro W3" charset="0"/>
              </a:rPr>
              <a:t>Sentinel-5 Precursor Mission</a:t>
            </a:r>
          </a:p>
        </p:txBody>
      </p:sp>
      <p:pic>
        <p:nvPicPr>
          <p:cNvPr id="4" name="Picture 16" descr="PPT_Header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signatur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158750" y="6416675"/>
            <a:ext cx="17272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8" descr="gme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2" b="14822"/>
          <a:stretch>
            <a:fillRect/>
          </a:stretch>
        </p:blipFill>
        <p:spPr bwMode="auto">
          <a:xfrm>
            <a:off x="7580313" y="6005513"/>
            <a:ext cx="138588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6319838" y="6461125"/>
            <a:ext cx="1031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 i="0" smtClean="0">
                <a:solidFill>
                  <a:srgbClr val="4D4F53"/>
                </a:solidFill>
                <a:latin typeface="Arial" charset="0"/>
                <a:ea typeface="MS PGothic" charset="0"/>
                <a:cs typeface="MS PGothic" charset="0"/>
              </a:rPr>
              <a:t>Slide </a:t>
            </a:r>
            <a:fld id="{9E8B42F3-CDB3-F04C-9DCA-6D0D73596625}" type="slidenum">
              <a:rPr lang="en-US" sz="900" i="0" smtClean="0">
                <a:solidFill>
                  <a:srgbClr val="4D4F53"/>
                </a:solidFill>
                <a:latin typeface="Arial" charset="0"/>
                <a:ea typeface="MS PGothic" charset="0"/>
                <a:cs typeface="MS PGothic" charset="0"/>
              </a:rPr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900" i="0" smtClean="0">
              <a:solidFill>
                <a:srgbClr val="4D4F53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8" name="Picture 2" descr="C:\Users\herbert nett\Documents\All_Sentinel_5P\Templates_Pictures_etc\Sp5_logo_white_121008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60350"/>
            <a:ext cx="25892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2044700" y="6140450"/>
            <a:ext cx="5076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i="0" smtClean="0">
                <a:solidFill>
                  <a:srgbClr val="4D4F53"/>
                </a:solidFill>
                <a:latin typeface="Arial" charset="0"/>
                <a:ea typeface="MS PGothic" charset="0"/>
                <a:cs typeface="MS PGothic" charset="0"/>
              </a:rPr>
              <a:t>S5P Mission Overview •  NASA-ESA Meeting •  4 June 2013 </a:t>
            </a:r>
          </a:p>
        </p:txBody>
      </p:sp>
    </p:spTree>
    <p:extLst>
      <p:ext uri="{BB962C8B-B14F-4D97-AF65-F5344CB8AC3E}">
        <p14:creationId xmlns:p14="http://schemas.microsoft.com/office/powerpoint/2010/main" val="33996607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1C10-FDD9-4021-A304-F2975EFAA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9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614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7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3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61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15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275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7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6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7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15A3-428D-4C2A-A380-E6E1CD0DC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215B-AFEC-45A2-B8F9-AF8C260247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7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BA19-77EB-42EA-B5C5-FE0A4C50F1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1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75886-DF78-497D-A71A-34F7FFEC18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8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npp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38100"/>
            <a:ext cx="817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7425-AD6E-45FC-ACAB-7040E26AA0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2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35A86-F00D-4C30-996C-22537D22EB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4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8B70-CB0E-4C71-96CC-066BF8A621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9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Macintosh%20HD:Users:mfreilic@hq.nasa.gov:Documents: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rgbClr val="66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4"/>
            <a:endParaRPr lang="en-US" altLang="en-US" smtClean="0"/>
          </a:p>
          <a:p>
            <a:pPr lvl="4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" pitchFamily="48" charset="0"/>
            </a:endParaRP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674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DAA49C6-9BEA-40BA-B7F3-4E8E4A63FD11}" type="slidenum">
              <a:rPr lang="en-US">
                <a:solidFill>
                  <a:srgbClr val="000000"/>
                </a:solidFill>
                <a:latin typeface="Times" pitchFamily="4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48" charset="0"/>
            </a:endParaRPr>
          </a:p>
        </p:txBody>
      </p:sp>
      <p:sp>
        <p:nvSpPr>
          <p:cNvPr id="322566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latin typeface="Times" pitchFamily="48" charset="0"/>
            </a:endParaRPr>
          </a:p>
        </p:txBody>
      </p:sp>
      <p:sp>
        <p:nvSpPr>
          <p:cNvPr id="322568" name="Line 8"/>
          <p:cNvSpPr>
            <a:spLocks noChangeShapeType="1"/>
          </p:cNvSpPr>
          <p:nvPr/>
        </p:nvSpPr>
        <p:spPr bwMode="auto">
          <a:xfrm>
            <a:off x="0" y="646747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latin typeface="Times" pitchFamily="48" charset="0"/>
            </a:endParaRPr>
          </a:p>
        </p:txBody>
      </p:sp>
      <p:pic>
        <p:nvPicPr>
          <p:cNvPr id="9224" name="Rectangle 3078"/>
          <p:cNvPicPr>
            <a:picLocks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7550" y="76200"/>
            <a:ext cx="6175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2" descr="NASA Logo small.gif                                            00003952STAAC Graphics MP              ABA78158:"/>
          <p:cNvPicPr>
            <a:picLocks noChangeAspect="1" noChangeArrowheads="1"/>
          </p:cNvPicPr>
          <p:nvPr userDrawn="1"/>
        </p:nvPicPr>
        <p:blipFill>
          <a:blip r:embed="rId17" r:link="rId18" cstate="print"/>
          <a:srcRect/>
          <a:stretch>
            <a:fillRect/>
          </a:stretch>
        </p:blipFill>
        <p:spPr bwMode="auto">
          <a:xfrm>
            <a:off x="76200" y="111125"/>
            <a:ext cx="657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2" descr="npp_logo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38100"/>
            <a:ext cx="8175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93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&gt;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-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rgbClr val="66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629400"/>
            <a:ext cx="47244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SAGE III 60 Day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DCE6D5B-4AB6-3147-B0D9-B784D301F899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5" y="160338"/>
            <a:ext cx="67913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146050"/>
            <a:ext cx="982662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5" y="979488"/>
            <a:ext cx="679132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60337"/>
            <a:ext cx="840792" cy="9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90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8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PPT_Header01" hidden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2" descr="signatur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158750" y="6416675"/>
            <a:ext cx="17272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5" name="Text Box 11"/>
          <p:cNvSpPr txBox="1">
            <a:spLocks noChangeArrowheads="1"/>
          </p:cNvSpPr>
          <p:nvPr userDrawn="1"/>
        </p:nvSpPr>
        <p:spPr bwMode="auto">
          <a:xfrm>
            <a:off x="6319838" y="6461125"/>
            <a:ext cx="1031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 i="0" smtClean="0">
                <a:solidFill>
                  <a:srgbClr val="4D4F53"/>
                </a:solidFill>
                <a:latin typeface="Arial" charset="0"/>
                <a:ea typeface="MS PGothic" charset="0"/>
                <a:cs typeface="MS PGothic" charset="0"/>
              </a:rPr>
              <a:t>Slide </a:t>
            </a:r>
            <a:fld id="{5DF14355-650F-1141-B15E-50FCFF17011F}" type="slidenum">
              <a:rPr lang="en-US" sz="900" i="0" smtClean="0">
                <a:solidFill>
                  <a:srgbClr val="4D4F53"/>
                </a:solidFill>
                <a:latin typeface="Arial" charset="0"/>
                <a:ea typeface="MS PGothic" charset="0"/>
                <a:cs typeface="MS PGothic" charset="0"/>
              </a:rPr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900" i="0" smtClean="0">
              <a:solidFill>
                <a:srgbClr val="4D4F53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2044700" y="6140450"/>
            <a:ext cx="507682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" b="1" i="0" smtClean="0">
                <a:solidFill>
                  <a:srgbClr val="4D4F53"/>
                </a:solidFill>
                <a:latin typeface="Arial" charset="0"/>
                <a:ea typeface="MS PGothic" charset="0"/>
                <a:cs typeface="MS PGothic" charset="0"/>
              </a:rPr>
              <a:t>S5P Mission Overview •  NASA-ESA Meeting •  16 October 2014</a:t>
            </a:r>
          </a:p>
        </p:txBody>
      </p:sp>
      <p:pic>
        <p:nvPicPr>
          <p:cNvPr id="1030" name="Picture 35" descr="PPT_Header0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C:\Users\herbert nett\Documents\All_Sentinel_5P\Templates_Pictures_etc\Sp5_logo_white_121008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14325"/>
            <a:ext cx="2263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C:\Users\herbert nett\Documents\All_Sentinel_5P\Templates_Pictures_etc\Copernicus\copernicus_logo.jp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975350"/>
            <a:ext cx="16367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1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AutoNum type="arabicPeriod"/>
        <a:defRPr sz="16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AutoNum type="alphaLcPeriod"/>
        <a:defRPr sz="16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230" y="64946"/>
            <a:ext cx="7046939" cy="762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S-NPP Science Team Update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SIPS </a:t>
            </a:r>
            <a:r>
              <a:rPr lang="en-US" dirty="0"/>
              <a:t>Selections; Continuity of NASA Data Products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275886-DF78-497D-A71A-34F7FFEC18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8503" y="2352139"/>
            <a:ext cx="654052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Jim Gleason </a:t>
            </a:r>
          </a:p>
          <a:p>
            <a:pPr algn="ctr"/>
            <a:endParaRPr lang="en-US" sz="4400" b="1" dirty="0" smtClean="0"/>
          </a:p>
          <a:p>
            <a:pPr algn="ctr"/>
            <a:r>
              <a:rPr lang="en-US" sz="2400" b="1" dirty="0" smtClean="0"/>
              <a:t>NASA Goddard Space Flight Center </a:t>
            </a:r>
            <a:endParaRPr lang="en-US" sz="2400" b="1" dirty="0"/>
          </a:p>
          <a:p>
            <a:pPr algn="ctr"/>
            <a:r>
              <a:rPr lang="en-US" sz="2400" b="1" dirty="0" smtClean="0"/>
              <a:t>Suomi NPP Project Scientist</a:t>
            </a:r>
          </a:p>
          <a:p>
            <a:pPr algn="ctr"/>
            <a:r>
              <a:rPr lang="en-US" sz="2400" b="1" dirty="0" smtClean="0"/>
              <a:t>JPSS Senior Project Scientist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Second Suomi NPP Applications Workshop</a:t>
            </a:r>
            <a:endParaRPr lang="en-US" sz="2400" b="1" dirty="0"/>
          </a:p>
          <a:p>
            <a:pPr algn="ctr"/>
            <a:r>
              <a:rPr lang="en-US" sz="2400" b="1" dirty="0" smtClean="0"/>
              <a:t>November 18-20,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030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4800" y="117475"/>
            <a:ext cx="91440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C000"/>
                </a:solidFill>
                <a:latin typeface="+mj-lt"/>
                <a:ea typeface="+mn-ea"/>
                <a:cs typeface="Times New Roman" pitchFamily="18" charset="0"/>
              </a:rPr>
              <a:t>ROSES-2013 A.29 Suomi NPP Statistics</a:t>
            </a:r>
            <a:endParaRPr lang="en-US" sz="3600" b="1" dirty="0">
              <a:solidFill>
                <a:srgbClr val="FFC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63525" y="1108075"/>
            <a:ext cx="89154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Proposals Due:  March 10, 2014</a:t>
            </a:r>
          </a:p>
          <a:p>
            <a:pPr eaLnBrk="1" hangingPunct="1"/>
            <a:r>
              <a:rPr lang="en-US" sz="2400" b="1"/>
              <a:t>Number Proposals Received: 119</a:t>
            </a:r>
          </a:p>
          <a:p>
            <a:pPr eaLnBrk="1" hangingPunct="1"/>
            <a:r>
              <a:rPr lang="en-US" sz="2400" b="1"/>
              <a:t>Selection Date: August 12, 2014</a:t>
            </a:r>
          </a:p>
          <a:p>
            <a:pPr eaLnBrk="1" hangingPunct="1"/>
            <a:r>
              <a:rPr lang="en-US" sz="2400" b="1"/>
              <a:t>Proposals Selected: Science Team - 40 of 113; SIPS - 5 of 6</a:t>
            </a:r>
          </a:p>
          <a:p>
            <a:pPr eaLnBrk="1" hangingPunct="1"/>
            <a:endParaRPr lang="en-US" sz="1000" b="1"/>
          </a:p>
          <a:p>
            <a:pPr eaLnBrk="1" hangingPunct="1"/>
            <a:r>
              <a:rPr lang="en-US" sz="2400" b="1"/>
              <a:t>Science Team PI Distribution </a:t>
            </a:r>
            <a:r>
              <a:rPr lang="en-US" sz="2400"/>
              <a:t>(35% success rate)</a:t>
            </a:r>
            <a:r>
              <a:rPr lang="en-US" sz="2400" b="1"/>
              <a:t>:</a:t>
            </a:r>
          </a:p>
          <a:p>
            <a:pPr eaLnBrk="1" hangingPunct="1"/>
            <a:r>
              <a:rPr lang="en-US" sz="2400" b="1"/>
              <a:t>	</a:t>
            </a:r>
            <a:r>
              <a:rPr lang="en-US" sz="2000"/>
              <a:t>Universities	17	Other Gov’t. Agency	3</a:t>
            </a:r>
          </a:p>
          <a:p>
            <a:pPr eaLnBrk="1" hangingPunct="1"/>
            <a:r>
              <a:rPr lang="en-US" sz="2000"/>
              <a:t>	NASA Centers	15	Non-Profit:		1</a:t>
            </a:r>
          </a:p>
          <a:p>
            <a:pPr eaLnBrk="1" hangingPunct="1"/>
            <a:r>
              <a:rPr lang="en-US" sz="2000"/>
              <a:t>	For-Profit Corp.       4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 b="1"/>
              <a:t>Product Type Distribution:</a:t>
            </a:r>
          </a:p>
          <a:p>
            <a:pPr eaLnBrk="1" hangingPunct="1"/>
            <a:r>
              <a:rPr lang="en-US" sz="2400" b="1"/>
              <a:t>	</a:t>
            </a:r>
            <a:r>
              <a:rPr lang="en-US" sz="2000"/>
              <a:t>EOS Continuity Products (includes cal/val)		35</a:t>
            </a:r>
          </a:p>
          <a:p>
            <a:pPr eaLnBrk="1" hangingPunct="1"/>
            <a:r>
              <a:rPr lang="en-US" sz="2000"/>
              <a:t>	Innovative and Practical Applications: 	  	  2</a:t>
            </a:r>
          </a:p>
          <a:p>
            <a:pPr eaLnBrk="1" hangingPunct="1"/>
            <a:r>
              <a:rPr lang="en-US" sz="2000"/>
              <a:t>	Other Products					  3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 b="1"/>
              <a:t>SIPS PI Distribution </a:t>
            </a:r>
            <a:r>
              <a:rPr lang="en-US" sz="2400"/>
              <a:t>(83% success rate)</a:t>
            </a:r>
            <a:r>
              <a:rPr lang="en-US" sz="2400" b="1"/>
              <a:t>:</a:t>
            </a:r>
          </a:p>
          <a:p>
            <a:pPr eaLnBrk="1" hangingPunct="1"/>
            <a:r>
              <a:rPr lang="en-US" sz="2800" b="1"/>
              <a:t>	</a:t>
            </a:r>
            <a:r>
              <a:rPr lang="en-US" sz="2400"/>
              <a:t>Universities	1	 NASA Centers	  4</a:t>
            </a:r>
            <a:endParaRPr lang="en-US" sz="2400" b="1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770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F5FB71C-D4E1-EF4E-83A8-0F05792CB939}" type="slidenum">
              <a:rPr lang="en-US" sz="1200">
                <a:solidFill>
                  <a:srgbClr val="898989"/>
                </a:solidFill>
              </a:rPr>
              <a:pPr/>
              <a:t>10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0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04800" y="200025"/>
            <a:ext cx="84582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FFCC00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Balance Across Science Team Topics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b="1" dirty="0" smtClean="0">
              <a:solidFill>
                <a:srgbClr val="FFCC00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1800" b="1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305800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r>
              <a:rPr lang="en-US" dirty="0" smtClean="0"/>
              <a:t> </a:t>
            </a:r>
            <a:r>
              <a:rPr lang="en-US" altLang="en-US" b="1" dirty="0" smtClean="0">
                <a:latin typeface="Arial" pitchFamily="34" charset="0"/>
              </a:rPr>
              <a:t> Standard Products from Suomi NPP for EOS Continuity:  35 proposals </a:t>
            </a:r>
            <a:r>
              <a:rPr lang="en-US" altLang="en-US" dirty="0" smtClean="0">
                <a:latin typeface="Arial" pitchFamily="34" charset="0"/>
              </a:rPr>
              <a:t>(including 4 focused on </a:t>
            </a:r>
            <a:r>
              <a:rPr lang="en-US" altLang="en-US" dirty="0" err="1" smtClean="0">
                <a:latin typeface="Arial" pitchFamily="34" charset="0"/>
              </a:rPr>
              <a:t>cal</a:t>
            </a:r>
            <a:r>
              <a:rPr lang="en-US" altLang="en-US" dirty="0" smtClean="0">
                <a:latin typeface="Arial" pitchFamily="34" charset="0"/>
              </a:rPr>
              <a:t>/</a:t>
            </a:r>
            <a:r>
              <a:rPr lang="en-US" altLang="en-US" dirty="0" err="1" smtClean="0">
                <a:latin typeface="Arial" pitchFamily="34" charset="0"/>
              </a:rPr>
              <a:t>val</a:t>
            </a:r>
            <a:r>
              <a:rPr lang="en-US" altLang="en-US" dirty="0" smtClean="0">
                <a:latin typeface="Arial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endParaRPr lang="en-US" altLang="en-US" dirty="0" smtClean="0">
              <a:latin typeface="Arial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Land; including Snow/Ice:  11 proposals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Ocean; SST: 3 Ocean Color: 6 including atmospheric correction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Atmosphere </a:t>
            </a:r>
            <a:r>
              <a:rPr lang="en-US" altLang="en-US" dirty="0">
                <a:latin typeface="Arial" pitchFamily="34" charset="0"/>
              </a:rPr>
              <a:t>(</a:t>
            </a:r>
            <a:r>
              <a:rPr lang="en-US" altLang="en-US" dirty="0" smtClean="0">
                <a:latin typeface="Arial" pitchFamily="34" charset="0"/>
              </a:rPr>
              <a:t>Clouds &amp; Aerosols) 7 proposals  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Ozone; 3 proposals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Sounder; 4 proposals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endParaRPr lang="en-US" altLang="en-US" b="1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r>
              <a:rPr lang="en-US" altLang="en-US" b="1" dirty="0" smtClean="0">
                <a:latin typeface="Arial" pitchFamily="34" charset="0"/>
              </a:rPr>
              <a:t> Innovative and Practical Applications of Suomi NPP Data:  2 proposals; Agricultural Monitoring, Air Quality &amp; Public Health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endParaRPr lang="en-US" altLang="en-US" b="1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r>
              <a:rPr lang="en-US" altLang="en-US" b="1" dirty="0" smtClean="0">
                <a:latin typeface="Arial" pitchFamily="34" charset="0"/>
              </a:rPr>
              <a:t> Other Data Products:  3 proposals, VIIRS Night Lights, </a:t>
            </a:r>
            <a:r>
              <a:rPr lang="en-US" altLang="en-US" b="1" dirty="0" err="1" smtClean="0">
                <a:latin typeface="Arial" pitchFamily="34" charset="0"/>
              </a:rPr>
              <a:t>CrIS</a:t>
            </a:r>
            <a:r>
              <a:rPr lang="en-US" altLang="en-US" b="1" dirty="0" smtClean="0">
                <a:latin typeface="Arial" pitchFamily="34" charset="0"/>
              </a:rPr>
              <a:t> NH</a:t>
            </a:r>
            <a:r>
              <a:rPr lang="en-US" altLang="en-US" b="1" baseline="-25000" dirty="0" smtClean="0">
                <a:latin typeface="Arial" pitchFamily="34" charset="0"/>
              </a:rPr>
              <a:t>3</a:t>
            </a:r>
            <a:r>
              <a:rPr lang="en-US" altLang="en-US" b="1" dirty="0" smtClean="0">
                <a:latin typeface="Arial" pitchFamily="34" charset="0"/>
              </a:rPr>
              <a:t> &amp; CO, Ocean Color Data Assimilation</a:t>
            </a:r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  <a:defRPr/>
            </a:pPr>
            <a:endParaRPr lang="en-US" altLang="en-US" b="1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endParaRPr lang="en-US" altLang="en-US" b="1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Calibri" pitchFamily="34" charset="0"/>
              <a:buAutoNum type="arabicPeriod"/>
              <a:defRPr/>
            </a:pPr>
            <a:endParaRPr lang="en-US" altLang="en-US" sz="1050" b="1" dirty="0" smtClean="0">
              <a:latin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67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8401050" y="4800600"/>
            <a:ext cx="603250" cy="127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16" y="50104"/>
            <a:ext cx="8305799" cy="762000"/>
          </a:xfrm>
        </p:spPr>
        <p:txBody>
          <a:bodyPr/>
          <a:lstStyle/>
          <a:p>
            <a:r>
              <a:rPr lang="en-US" sz="3200" b="1" dirty="0" smtClean="0"/>
              <a:t>NASA </a:t>
            </a:r>
            <a:r>
              <a:rPr lang="en-US" sz="3200" dirty="0" smtClean="0"/>
              <a:t>Distributed Data Processing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394700" y="923925"/>
            <a:ext cx="603250" cy="127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2825" y="5081588"/>
            <a:ext cx="276225" cy="252412"/>
          </a:xfrm>
          <a:prstGeom prst="rect">
            <a:avLst/>
          </a:prstGeom>
          <a:gradFill rotWithShape="0">
            <a:gsLst>
              <a:gs pos="0">
                <a:srgbClr val="FFFF9D"/>
              </a:gs>
              <a:gs pos="100000">
                <a:srgbClr val="FFFF9D">
                  <a:gamma/>
                  <a:shade val="85882"/>
                  <a:invGamma/>
                </a:srgb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endParaRPr lang="en-US" sz="1200" i="1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4600" y="5072063"/>
            <a:ext cx="155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 dirty="0">
                <a:solidFill>
                  <a:srgbClr val="001122"/>
                </a:solidFill>
                <a:latin typeface="Times" charset="0"/>
              </a:rPr>
              <a:t>Science Data Segment</a:t>
            </a:r>
            <a:endParaRPr lang="en-US" sz="2400" b="0" dirty="0">
              <a:solidFill>
                <a:srgbClr val="001122"/>
              </a:solidFill>
              <a:latin typeface="Times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81700" y="3308350"/>
            <a:ext cx="1524000" cy="508000"/>
          </a:xfrm>
          <a:prstGeom prst="rect">
            <a:avLst/>
          </a:prstGeom>
          <a:gradFill rotWithShape="0">
            <a:gsLst>
              <a:gs pos="0">
                <a:srgbClr val="FFFF9D"/>
              </a:gs>
              <a:gs pos="100000">
                <a:srgbClr val="FFFF9D">
                  <a:gamma/>
                  <a:shade val="85882"/>
                  <a:invGamma/>
                </a:srgbClr>
              </a:gs>
            </a:gsLst>
            <a:lin ang="5400000" scaled="1"/>
          </a:gradFill>
          <a:ln w="1270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Land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Science Investigator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Processing System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(SIPS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91013" y="1501775"/>
            <a:ext cx="22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endParaRPr 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33600" y="1860550"/>
            <a:ext cx="1489075" cy="500063"/>
          </a:xfrm>
          <a:prstGeom prst="rect">
            <a:avLst/>
          </a:prstGeom>
          <a:gradFill rotWithShape="0">
            <a:gsLst>
              <a:gs pos="0">
                <a:srgbClr val="FFFF9D"/>
              </a:gs>
              <a:gs pos="100000">
                <a:srgbClr val="FFFF9D">
                  <a:gamma/>
                  <a:shade val="85882"/>
                  <a:invGamma/>
                </a:srgb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SDS Data Distribution &amp;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Depository Element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(SD3E)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28600" y="2576513"/>
            <a:ext cx="1524000" cy="622300"/>
          </a:xfrm>
          <a:prstGeom prst="rect">
            <a:avLst/>
          </a:prstGeom>
          <a:gradFill rotWithShape="0">
            <a:gsLst>
              <a:gs pos="0">
                <a:srgbClr val="9EFEAC"/>
              </a:gs>
              <a:gs pos="100000">
                <a:srgbClr val="9EFEAC">
                  <a:gamma/>
                  <a:tint val="65490"/>
                  <a:invGamma/>
                </a:srgb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Interface Data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Processing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Segment (IDPS)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28600" y="1738313"/>
            <a:ext cx="1524000" cy="685800"/>
          </a:xfrm>
          <a:prstGeom prst="rect">
            <a:avLst/>
          </a:prstGeom>
          <a:gradFill rotWithShape="0">
            <a:gsLst>
              <a:gs pos="0">
                <a:srgbClr val="A7E8FF"/>
              </a:gs>
              <a:gs pos="100000">
                <a:srgbClr val="A7E8FF">
                  <a:gamma/>
                  <a:tint val="65490"/>
                  <a:invGamma/>
                </a:srgb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Archive &amp;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Distribution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Segment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latin typeface="Arial" pitchFamily="34" charset="0"/>
              </a:rPr>
              <a:t>(ADS</a:t>
            </a:r>
            <a:r>
              <a:rPr lang="en-US" sz="1000" i="1" dirty="0" smtClean="0">
                <a:latin typeface="Arial" pitchFamily="34" charset="0"/>
              </a:rPr>
              <a:t>) / CLASS</a:t>
            </a:r>
            <a:endParaRPr lang="en-US" sz="1000" i="1" dirty="0">
              <a:latin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981700" y="3917950"/>
            <a:ext cx="1524000" cy="508000"/>
          </a:xfrm>
          <a:prstGeom prst="rect">
            <a:avLst/>
          </a:prstGeom>
          <a:gradFill rotWithShape="0">
            <a:gsLst>
              <a:gs pos="0">
                <a:srgbClr val="FFFF9D"/>
              </a:gs>
              <a:gs pos="100000">
                <a:srgbClr val="FFFF9D">
                  <a:gamma/>
                  <a:shade val="85882"/>
                  <a:invGamma/>
                </a:srgbClr>
              </a:gs>
            </a:gsLst>
            <a:lin ang="5400000" scaled="1"/>
          </a:gradFill>
          <a:ln w="1270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Ocean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Science Investigator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Processing System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(SIPS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5981700" y="2698750"/>
            <a:ext cx="1524000" cy="508000"/>
          </a:xfrm>
          <a:prstGeom prst="rect">
            <a:avLst/>
          </a:prstGeom>
          <a:gradFill rotWithShape="0">
            <a:gsLst>
              <a:gs pos="0">
                <a:srgbClr val="FFFF9D"/>
              </a:gs>
              <a:gs pos="100000">
                <a:srgbClr val="FFFF9D">
                  <a:gamma/>
                  <a:shade val="85882"/>
                  <a:invGamma/>
                </a:srgbClr>
              </a:gs>
            </a:gsLst>
            <a:lin ang="5400000" scaled="1"/>
          </a:gradFill>
          <a:ln w="1270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Atmosphere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Science Investigator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Processing System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(SIPS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152900" y="1479550"/>
            <a:ext cx="1524000" cy="508000"/>
          </a:xfrm>
          <a:prstGeom prst="rect">
            <a:avLst/>
          </a:prstGeom>
          <a:gradFill rotWithShape="0">
            <a:gsLst>
              <a:gs pos="0">
                <a:srgbClr val="FFFF9D"/>
              </a:gs>
              <a:gs pos="100000">
                <a:srgbClr val="FFFF9D">
                  <a:gamma/>
                  <a:shade val="85882"/>
                  <a:invGamma/>
                </a:srgbClr>
              </a:gs>
            </a:gsLst>
            <a:lin ang="5400000" scaled="1"/>
          </a:gradFill>
          <a:ln w="1270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solidFill>
                  <a:srgbClr val="000066"/>
                </a:solidFill>
                <a:latin typeface="Arial" pitchFamily="34" charset="0"/>
              </a:rPr>
              <a:t>Sounder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solidFill>
                  <a:srgbClr val="000066"/>
                </a:solidFill>
                <a:latin typeface="Arial" pitchFamily="34" charset="0"/>
              </a:rPr>
              <a:t>Science Investigator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solidFill>
                  <a:srgbClr val="000066"/>
                </a:solidFill>
                <a:latin typeface="Arial" pitchFamily="34" charset="0"/>
              </a:rPr>
              <a:t>Processing System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solidFill>
                  <a:srgbClr val="000066"/>
                </a:solidFill>
                <a:latin typeface="Arial" pitchFamily="34" charset="0"/>
              </a:rPr>
              <a:t>(SIPS)</a:t>
            </a:r>
            <a:endParaRPr lang="en-US" sz="1000" i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152900" y="2063750"/>
            <a:ext cx="1524000" cy="508000"/>
          </a:xfrm>
          <a:prstGeom prst="rect">
            <a:avLst/>
          </a:prstGeom>
          <a:gradFill rotWithShape="0">
            <a:gsLst>
              <a:gs pos="0">
                <a:srgbClr val="FFFF9D"/>
              </a:gs>
              <a:gs pos="100000">
                <a:srgbClr val="FFFF9D">
                  <a:gamma/>
                  <a:shade val="85882"/>
                  <a:invGamma/>
                </a:srgbClr>
              </a:gs>
            </a:gsLst>
            <a:lin ang="5400000" scaled="1"/>
          </a:gradFill>
          <a:ln w="1270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solidFill>
                  <a:srgbClr val="000066"/>
                </a:solidFill>
                <a:latin typeface="Arial" pitchFamily="34" charset="0"/>
              </a:rPr>
              <a:t>Ozone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Science Investigator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Processing System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>
                <a:solidFill>
                  <a:srgbClr val="000066"/>
                </a:solidFill>
                <a:latin typeface="Arial" pitchFamily="34" charset="0"/>
              </a:rPr>
              <a:t>(SIPS)</a:t>
            </a: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3771900" y="239395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V="1">
            <a:off x="3765550" y="3186113"/>
            <a:ext cx="6350" cy="152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7505700" y="417671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5676900" y="2347913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V="1">
            <a:off x="3771899" y="1779057"/>
            <a:ext cx="4233" cy="14530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V="1">
            <a:off x="3784600" y="1784349"/>
            <a:ext cx="3683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5676900" y="1814513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178300" y="4503738"/>
            <a:ext cx="1447800" cy="481012"/>
            <a:chOff x="2544" y="432"/>
            <a:chExt cx="912" cy="303"/>
          </a:xfrm>
        </p:grpSpPr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2544" y="432"/>
              <a:ext cx="912" cy="303"/>
            </a:xfrm>
            <a:prstGeom prst="rect">
              <a:avLst/>
            </a:prstGeom>
            <a:solidFill>
              <a:srgbClr val="EBEB9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39612"/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endParaRPr lang="en-US" sz="1200" i="1" dirty="0">
                <a:latin typeface="Arial" charset="0"/>
              </a:endParaRPr>
            </a:p>
            <a:p>
              <a:pPr algn="ctr">
                <a:lnSpc>
                  <a:spcPct val="80000"/>
                </a:lnSpc>
              </a:pPr>
              <a:endParaRPr lang="en-US" sz="1200" i="1" dirty="0">
                <a:latin typeface="Arial" charset="0"/>
              </a:endParaRP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564" y="432"/>
              <a:ext cx="82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i="1" dirty="0" smtClean="0">
                  <a:latin typeface="Arial" charset="0"/>
                </a:rPr>
                <a:t>VIIRS </a:t>
              </a:r>
              <a:r>
                <a:rPr lang="en-US" sz="1000" i="1" dirty="0">
                  <a:latin typeface="Arial" charset="0"/>
                </a:rPr>
                <a:t>Instrument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 i="1" dirty="0">
                  <a:latin typeface="Arial" charset="0"/>
                </a:rPr>
                <a:t>Calibration Support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 i="1" dirty="0" smtClean="0">
                  <a:latin typeface="Arial" charset="0"/>
                </a:rPr>
                <a:t>Team (VCST)</a:t>
              </a:r>
              <a:endParaRPr lang="en-US" sz="1000" i="1" dirty="0">
                <a:latin typeface="Arial" charset="0"/>
              </a:endParaRPr>
            </a:p>
          </p:txBody>
        </p:sp>
      </p:grp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5676900" y="4786313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u="sng" dirty="0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3771900" y="471011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>
            <a:off x="7505700" y="349091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7505700" y="295751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 flipV="1">
            <a:off x="3771900" y="3490913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 flipV="1">
            <a:off x="3771900" y="4100513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 flipV="1">
            <a:off x="3771900" y="2881313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626100" y="4560888"/>
            <a:ext cx="127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/>
            <a:tailEnd type="non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 flipV="1">
            <a:off x="5753100" y="3109913"/>
            <a:ext cx="0" cy="14509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>
            <a:off x="5753100" y="3109913"/>
            <a:ext cx="228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>
            <a:off x="5753100" y="3719513"/>
            <a:ext cx="228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>
            <a:off x="5753100" y="4252913"/>
            <a:ext cx="228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1905000" y="927100"/>
            <a:ext cx="6280150" cy="4511675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Rectangle 56"/>
          <p:cNvSpPr>
            <a:spLocks noChangeArrowheads="1"/>
          </p:cNvSpPr>
          <p:nvPr/>
        </p:nvSpPr>
        <p:spPr bwMode="auto">
          <a:xfrm>
            <a:off x="228600" y="927100"/>
            <a:ext cx="1524000" cy="685800"/>
          </a:xfrm>
          <a:prstGeom prst="rect">
            <a:avLst/>
          </a:prstGeom>
          <a:gradFill rotWithShape="0">
            <a:gsLst>
              <a:gs pos="0">
                <a:srgbClr val="A7E8FF"/>
              </a:gs>
              <a:gs pos="100000">
                <a:srgbClr val="A7E8FF">
                  <a:gamma/>
                  <a:tint val="65490"/>
                  <a:invGamma/>
                </a:srgbClr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latin typeface="Arial" pitchFamily="34" charset="0"/>
              </a:rPr>
              <a:t>Government Resource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latin typeface="Arial" pitchFamily="34" charset="0"/>
              </a:rPr>
              <a:t>for Algorithm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latin typeface="Arial" pitchFamily="34" charset="0"/>
              </a:rPr>
              <a:t>Verification Independent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latin typeface="Arial" pitchFamily="34" charset="0"/>
              </a:rPr>
              <a:t>Testing &amp; Evaluation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latin typeface="Arial" pitchFamily="34" charset="0"/>
              </a:rPr>
              <a:t>(GRAVITE)</a:t>
            </a:r>
            <a:endParaRPr lang="en-US" sz="1000" i="1" dirty="0">
              <a:latin typeface="Arial" pitchFamily="34" charset="0"/>
            </a:endParaRPr>
          </a:p>
        </p:txBody>
      </p:sp>
      <p:sp>
        <p:nvSpPr>
          <p:cNvPr id="40" name="Line 59"/>
          <p:cNvSpPr>
            <a:spLocks noChangeShapeType="1"/>
          </p:cNvSpPr>
          <p:nvPr/>
        </p:nvSpPr>
        <p:spPr bwMode="auto">
          <a:xfrm>
            <a:off x="253470" y="360094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>
            <a:off x="253470" y="436612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62"/>
          <p:cNvSpPr>
            <a:spLocks noChangeShapeType="1"/>
          </p:cNvSpPr>
          <p:nvPr/>
        </p:nvSpPr>
        <p:spPr bwMode="auto">
          <a:xfrm>
            <a:off x="253470" y="3847007"/>
            <a:ext cx="3048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574145" y="3472357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Data flow</a:t>
            </a: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574145" y="3657563"/>
            <a:ext cx="1212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0" dirty="0" smtClean="0"/>
              <a:t>OMPS Limb Data Flow</a:t>
            </a:r>
            <a:endParaRPr lang="en-US" sz="1000" b="0" dirty="0"/>
          </a:p>
        </p:txBody>
      </p:sp>
      <p:sp>
        <p:nvSpPr>
          <p:cNvPr id="45" name="Text Box 66"/>
          <p:cNvSpPr txBox="1">
            <a:spLocks noChangeArrowheads="1"/>
          </p:cNvSpPr>
          <p:nvPr/>
        </p:nvSpPr>
        <p:spPr bwMode="auto">
          <a:xfrm>
            <a:off x="574145" y="4232770"/>
            <a:ext cx="1035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EDR assessment</a:t>
            </a:r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6096000" y="4832350"/>
            <a:ext cx="1524000" cy="508000"/>
          </a:xfrm>
          <a:prstGeom prst="rect">
            <a:avLst/>
          </a:prstGeom>
          <a:gradFill rotWithShape="0">
            <a:gsLst>
              <a:gs pos="0">
                <a:srgbClr val="FFFF9D"/>
              </a:gs>
              <a:gs pos="100000">
                <a:srgbClr val="FFFF9D">
                  <a:gamma/>
                  <a:shade val="85882"/>
                  <a:invGamma/>
                </a:srgbClr>
              </a:gs>
            </a:gsLst>
            <a:lin ang="5400000" scaled="1"/>
          </a:gradFill>
          <a:ln w="1270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rgbClr val="939612"/>
            </a:outerShdw>
          </a:effectLst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solidFill>
                  <a:srgbClr val="000066"/>
                </a:solidFill>
                <a:latin typeface="Arial" pitchFamily="34" charset="0"/>
              </a:rPr>
              <a:t>Earth Radiation Budget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solidFill>
                  <a:srgbClr val="000066"/>
                </a:solidFill>
                <a:latin typeface="Arial" pitchFamily="34" charset="0"/>
              </a:rPr>
              <a:t>Climate Analysis Research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solidFill>
                  <a:srgbClr val="000066"/>
                </a:solidFill>
                <a:latin typeface="Arial" pitchFamily="34" charset="0"/>
              </a:rPr>
              <a:t>System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000" i="1" dirty="0" smtClean="0">
                <a:solidFill>
                  <a:srgbClr val="000066"/>
                </a:solidFill>
                <a:latin typeface="Arial" pitchFamily="34" charset="0"/>
              </a:rPr>
              <a:t>(ERBCARS)</a:t>
            </a:r>
            <a:endParaRPr lang="en-US" sz="1000" i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>
            <a:off x="272520" y="4575670"/>
            <a:ext cx="3048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Text Box 66"/>
          <p:cNvSpPr txBox="1">
            <a:spLocks noChangeArrowheads="1"/>
          </p:cNvSpPr>
          <p:nvPr/>
        </p:nvSpPr>
        <p:spPr bwMode="auto">
          <a:xfrm>
            <a:off x="599545" y="4467720"/>
            <a:ext cx="1039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0" dirty="0" smtClean="0"/>
              <a:t>CERES RDR, VIIRS SDR, AOT</a:t>
            </a:r>
            <a:endParaRPr lang="en-US" sz="1000" b="0" dirty="0"/>
          </a:p>
        </p:txBody>
      </p:sp>
      <p:sp>
        <p:nvSpPr>
          <p:cNvPr id="49" name="Oval 48"/>
          <p:cNvSpPr/>
          <p:nvPr/>
        </p:nvSpPr>
        <p:spPr bwMode="auto">
          <a:xfrm>
            <a:off x="7842250" y="5724525"/>
            <a:ext cx="64966" cy="101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3638550" y="2111373"/>
            <a:ext cx="158750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8394700" y="1774825"/>
            <a:ext cx="603250" cy="3676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  <p:sp>
        <p:nvSpPr>
          <p:cNvPr id="52" name="Rectangle 69"/>
          <p:cNvSpPr>
            <a:spLocks noChangeArrowheads="1"/>
          </p:cNvSpPr>
          <p:nvPr/>
        </p:nvSpPr>
        <p:spPr bwMode="auto">
          <a:xfrm>
            <a:off x="8128000" y="3683000"/>
            <a:ext cx="1143000" cy="6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 smtClean="0">
                <a:latin typeface="Arial" charset="0"/>
              </a:rPr>
              <a:t>NPP </a:t>
            </a:r>
          </a:p>
          <a:p>
            <a:pPr algn="ctr">
              <a:lnSpc>
                <a:spcPct val="80000"/>
              </a:lnSpc>
            </a:pPr>
            <a:r>
              <a:rPr lang="en-US" sz="1400" i="1" dirty="0" smtClean="0">
                <a:latin typeface="Arial" charset="0"/>
              </a:rPr>
              <a:t>Science </a:t>
            </a:r>
            <a:endParaRPr lang="en-US" sz="1400" i="1" dirty="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 sz="1400" i="1" dirty="0">
                <a:latin typeface="Arial" charset="0"/>
              </a:rPr>
              <a:t>Team</a:t>
            </a: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1676400" y="2055813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1752600" y="2894013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Line 14"/>
          <p:cNvSpPr>
            <a:spLocks noChangeShapeType="1"/>
          </p:cNvSpPr>
          <p:nvPr/>
        </p:nvSpPr>
        <p:spPr bwMode="auto">
          <a:xfrm flipV="1">
            <a:off x="2743200" y="236061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Line 57"/>
          <p:cNvSpPr>
            <a:spLocks noChangeShapeType="1"/>
          </p:cNvSpPr>
          <p:nvPr/>
        </p:nvSpPr>
        <p:spPr bwMode="auto">
          <a:xfrm>
            <a:off x="1752600" y="1233488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 flipV="1">
            <a:off x="2743200" y="1233488"/>
            <a:ext cx="0" cy="627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Rectangle 69"/>
          <p:cNvSpPr>
            <a:spLocks noChangeArrowheads="1"/>
          </p:cNvSpPr>
          <p:nvPr/>
        </p:nvSpPr>
        <p:spPr bwMode="auto">
          <a:xfrm>
            <a:off x="8102600" y="1054100"/>
            <a:ext cx="1143000" cy="5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i="1" dirty="0" smtClean="0">
                <a:latin typeface="Arial" charset="0"/>
              </a:rPr>
              <a:t>Ozone</a:t>
            </a:r>
          </a:p>
          <a:p>
            <a:pPr algn="ctr">
              <a:lnSpc>
                <a:spcPct val="80000"/>
              </a:lnSpc>
            </a:pPr>
            <a:r>
              <a:rPr lang="en-US" sz="1100" i="1" dirty="0" smtClean="0">
                <a:latin typeface="Arial" charset="0"/>
              </a:rPr>
              <a:t>Limb Community</a:t>
            </a:r>
            <a:endParaRPr lang="en-US" sz="1100" i="1" dirty="0">
              <a:latin typeface="Arial" charset="0"/>
            </a:endParaRPr>
          </a:p>
        </p:txBody>
      </p:sp>
      <p:sp>
        <p:nvSpPr>
          <p:cNvPr id="59" name="Text Box 66"/>
          <p:cNvSpPr txBox="1">
            <a:spLocks noChangeArrowheads="1"/>
          </p:cNvSpPr>
          <p:nvPr/>
        </p:nvSpPr>
        <p:spPr bwMode="auto">
          <a:xfrm>
            <a:off x="2021945" y="2931044"/>
            <a:ext cx="21521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OMPS Limb RDRs</a:t>
            </a:r>
            <a:endParaRPr lang="en-US" sz="1000" b="0" dirty="0"/>
          </a:p>
        </p:txBody>
      </p:sp>
      <p:sp>
        <p:nvSpPr>
          <p:cNvPr id="60" name="Line 44"/>
          <p:cNvSpPr>
            <a:spLocks noChangeShapeType="1"/>
          </p:cNvSpPr>
          <p:nvPr/>
        </p:nvSpPr>
        <p:spPr bwMode="auto">
          <a:xfrm>
            <a:off x="279400" y="4138589"/>
            <a:ext cx="228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Text Box 66"/>
          <p:cNvSpPr txBox="1">
            <a:spLocks noChangeArrowheads="1"/>
          </p:cNvSpPr>
          <p:nvPr/>
        </p:nvSpPr>
        <p:spPr bwMode="auto">
          <a:xfrm>
            <a:off x="561445" y="4004170"/>
            <a:ext cx="15237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 smtClean="0"/>
              <a:t>VIIRS Cal/Val Interaction</a:t>
            </a:r>
            <a:endParaRPr lang="en-US" sz="1000" b="0" dirty="0"/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7086600" y="5791200"/>
            <a:ext cx="12763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rgbClr val="001122"/>
                </a:solidFill>
              </a:rPr>
              <a:t>LaRC DAAC</a:t>
            </a:r>
            <a:endParaRPr lang="en-US" sz="1400" b="0" dirty="0">
              <a:solidFill>
                <a:srgbClr val="001122"/>
              </a:solidFill>
              <a:latin typeface="Times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835900" y="5718175"/>
            <a:ext cx="64966" cy="101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001000" y="5449669"/>
            <a:ext cx="13384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1122"/>
                </a:solidFill>
                <a:latin typeface="+mj-lt"/>
              </a:rPr>
              <a:t>CERES </a:t>
            </a:r>
          </a:p>
          <a:p>
            <a:pPr algn="ctr"/>
            <a:r>
              <a:rPr lang="en-US" sz="1200" i="1" dirty="0" smtClean="0">
                <a:solidFill>
                  <a:srgbClr val="001122"/>
                </a:solidFill>
                <a:latin typeface="+mj-lt"/>
              </a:rPr>
              <a:t>Science Community</a:t>
            </a:r>
            <a:endParaRPr lang="en-US" sz="1200" b="0" i="1" dirty="0">
              <a:solidFill>
                <a:srgbClr val="001122"/>
              </a:solidFill>
              <a:latin typeface="+mj-lt"/>
            </a:endParaRPr>
          </a:p>
        </p:txBody>
      </p:sp>
      <p:sp>
        <p:nvSpPr>
          <p:cNvPr id="66" name="Line 38"/>
          <p:cNvSpPr>
            <a:spLocks noChangeShapeType="1"/>
          </p:cNvSpPr>
          <p:nvPr/>
        </p:nvSpPr>
        <p:spPr bwMode="auto">
          <a:xfrm>
            <a:off x="7813673" y="3641725"/>
            <a:ext cx="1" cy="9334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>
            <a:off x="6667500" y="4575175"/>
            <a:ext cx="6350" cy="279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Line 38"/>
          <p:cNvSpPr>
            <a:spLocks noChangeShapeType="1"/>
          </p:cNvSpPr>
          <p:nvPr/>
        </p:nvSpPr>
        <p:spPr bwMode="auto">
          <a:xfrm flipV="1">
            <a:off x="7524749" y="3636963"/>
            <a:ext cx="288925" cy="47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Line 38"/>
          <p:cNvSpPr>
            <a:spLocks noChangeShapeType="1"/>
          </p:cNvSpPr>
          <p:nvPr/>
        </p:nvSpPr>
        <p:spPr bwMode="auto">
          <a:xfrm flipV="1">
            <a:off x="6648450" y="4570413"/>
            <a:ext cx="1165225" cy="47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none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Line 38"/>
          <p:cNvSpPr>
            <a:spLocks noChangeShapeType="1"/>
          </p:cNvSpPr>
          <p:nvPr/>
        </p:nvSpPr>
        <p:spPr bwMode="auto">
          <a:xfrm>
            <a:off x="7626350" y="5153025"/>
            <a:ext cx="26670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>
            <a:off x="7870826" y="5172075"/>
            <a:ext cx="0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Oval 71"/>
          <p:cNvSpPr/>
          <p:nvPr/>
        </p:nvSpPr>
        <p:spPr bwMode="auto">
          <a:xfrm>
            <a:off x="7820025" y="5718175"/>
            <a:ext cx="101600" cy="101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flipH="1">
            <a:off x="5664198" y="2187575"/>
            <a:ext cx="2962276" cy="1481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Text Box 66"/>
          <p:cNvSpPr txBox="1">
            <a:spLocks noChangeArrowheads="1"/>
          </p:cNvSpPr>
          <p:nvPr/>
        </p:nvSpPr>
        <p:spPr bwMode="auto">
          <a:xfrm>
            <a:off x="5984345" y="1953144"/>
            <a:ext cx="21521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Limb SDR (EV+CAL) and EDR </a:t>
            </a:r>
            <a:endParaRPr lang="en-US" sz="1000" b="0" dirty="0"/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 flipH="1">
            <a:off x="8626473" y="1622425"/>
            <a:ext cx="1" cy="62230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H="1" flipV="1">
            <a:off x="8626474" y="2162175"/>
            <a:ext cx="1" cy="1517650"/>
          </a:xfrm>
          <a:prstGeom prst="line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7054850" cy="10287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r>
              <a:rPr lang="en-US" sz="1600" i="1" dirty="0" smtClean="0"/>
              <a:t>The Suomi NPP Science Data Segment is a System of Systems distributed amongst: 9 facilities located at GSFC, JPL, U of Wisconsin, &amp; LaRC</a:t>
            </a:r>
            <a:endParaRPr lang="en-US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-1690014" y="41273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59400"/>
              </p:ext>
            </p:extLst>
          </p:nvPr>
        </p:nvGraphicFramePr>
        <p:xfrm>
          <a:off x="-1" y="1192413"/>
          <a:ext cx="9144065" cy="5266727"/>
        </p:xfrm>
        <a:graphic>
          <a:graphicData uri="http://schemas.openxmlformats.org/drawingml/2006/table">
            <a:tbl>
              <a:tblPr/>
              <a:tblGrid>
                <a:gridCol w="171848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92366"/>
                <a:gridCol w="123832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8099"/>
                <a:gridCol w="109648"/>
                <a:gridCol w="106550"/>
                <a:gridCol w="108099"/>
                <a:gridCol w="108099"/>
                <a:gridCol w="108099"/>
                <a:gridCol w="108099"/>
                <a:gridCol w="108099"/>
              </a:tblGrid>
              <a:tr h="101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FY</a:t>
                      </a:r>
                    </a:p>
                  </a:txBody>
                  <a:tcPr marL="2704" marR="2704" marT="2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2025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2026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2027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2028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2029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2030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13666">
                <a:tc rowSpan="12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04" marR="2704" marT="270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fld id="{7303234F-0DCB-4C64-AA84-698D964F0D50}" type="slidenum">
                        <a:rPr lang="en-US" sz="3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pPr algn="l" fontAlgn="b"/>
                        <a:t>13</a:t>
                      </a:fld>
                      <a:endParaRPr lang="en-US" sz="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704" marR="2704" marT="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" name="Rectangle 110"/>
          <p:cNvSpPr/>
          <p:nvPr/>
        </p:nvSpPr>
        <p:spPr bwMode="auto">
          <a:xfrm>
            <a:off x="8707438" y="1379013"/>
            <a:ext cx="120650" cy="50038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66113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7837488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7399338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973888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537325" y="1379013"/>
            <a:ext cx="120650" cy="50038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111875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75313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243513" y="1379013"/>
            <a:ext cx="120650" cy="50038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4813300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370388" y="1379013"/>
            <a:ext cx="120650" cy="50038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3944938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3513138" y="1375838"/>
            <a:ext cx="120650" cy="50038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3089275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2646363" y="1379013"/>
            <a:ext cx="120650" cy="50038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2217738" y="1375838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779588" y="1393301"/>
            <a:ext cx="120650" cy="5002212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350963" y="1366313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912813" y="1385363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4884" y="2282301"/>
            <a:ext cx="860425" cy="266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855928" y="2281850"/>
            <a:ext cx="292613" cy="268754"/>
          </a:xfrm>
          <a:prstGeom prst="triangle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7030A0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2281829"/>
            <a:ext cx="1289650" cy="275105"/>
          </a:xfrm>
          <a:prstGeom prst="rect">
            <a:avLst/>
          </a:prstGeom>
          <a:solidFill>
            <a:srgbClr val="FE107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Helvetica"/>
                <a:cs typeface="Helvetica"/>
              </a:rPr>
              <a:t>NPP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2879726" y="2295001"/>
            <a:ext cx="307975" cy="257175"/>
          </a:xfrm>
          <a:prstGeom prst="triangle">
            <a:avLst>
              <a:gd name="adj" fmla="val 0"/>
            </a:avLst>
          </a:prstGeom>
          <a:solidFill>
            <a:srgbClr val="F3197C"/>
          </a:solidFill>
          <a:ln>
            <a:solidFill>
              <a:srgbClr val="F31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363788" y="2083863"/>
            <a:ext cx="46037" cy="1635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20" name="TextBox 42"/>
          <p:cNvSpPr txBox="1"/>
          <p:nvPr/>
        </p:nvSpPr>
        <p:spPr>
          <a:xfrm>
            <a:off x="2628900" y="1907651"/>
            <a:ext cx="320675" cy="16986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b="1" dirty="0" smtClean="0">
                <a:latin typeface="Helvetica"/>
                <a:cs typeface="Helvetica"/>
              </a:rPr>
              <a:t>70%</a:t>
            </a:r>
            <a:endParaRPr lang="en-US" sz="500" b="1" dirty="0">
              <a:latin typeface="Helvetica"/>
              <a:cs typeface="Helvetica"/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2987675" y="1904476"/>
            <a:ext cx="322263" cy="16986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b="1" dirty="0" smtClean="0">
                <a:latin typeface="Helvetica"/>
                <a:cs typeface="Helvetica"/>
              </a:rPr>
              <a:t>POL</a:t>
            </a:r>
            <a:endParaRPr lang="en-US" sz="500" b="1" dirty="0">
              <a:latin typeface="Helvetica"/>
              <a:cs typeface="Helvetica"/>
            </a:endParaRPr>
          </a:p>
        </p:txBody>
      </p:sp>
      <p:sp>
        <p:nvSpPr>
          <p:cNvPr id="22" name="TextBox 42"/>
          <p:cNvSpPr txBox="1"/>
          <p:nvPr/>
        </p:nvSpPr>
        <p:spPr>
          <a:xfrm>
            <a:off x="1966913" y="1910826"/>
            <a:ext cx="479425" cy="16986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00" b="1" dirty="0" smtClean="0">
                <a:latin typeface="Helvetica"/>
                <a:cs typeface="Helvetica"/>
              </a:rPr>
              <a:t>NASA L1</a:t>
            </a:r>
            <a:endParaRPr lang="en-US" sz="500" b="1" dirty="0">
              <a:latin typeface="Helvetica"/>
              <a:cs typeface="Helvetica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800350" y="2080688"/>
            <a:ext cx="46038" cy="1635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125788" y="2094976"/>
            <a:ext cx="46037" cy="1635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66569" y="2701647"/>
            <a:ext cx="3028448" cy="275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Helvetica"/>
                <a:cs typeface="Helvetica"/>
              </a:rPr>
              <a:t>JPSS-1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4" name="TextBox 125"/>
          <p:cNvSpPr txBox="1"/>
          <p:nvPr/>
        </p:nvSpPr>
        <p:spPr>
          <a:xfrm>
            <a:off x="5113749" y="2722038"/>
            <a:ext cx="1059304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chemeClr val="bg1"/>
                </a:solidFill>
                <a:latin typeface="Helvetica"/>
                <a:cs typeface="Helvetica"/>
              </a:rPr>
              <a:t>(NLT 2QFY2017</a:t>
            </a:r>
            <a:r>
              <a:rPr lang="en-US" sz="900" dirty="0">
                <a:solidFill>
                  <a:schemeClr val="bg1"/>
                </a:solidFill>
                <a:latin typeface="Helvetica"/>
                <a:cs typeface="Helvetica"/>
              </a:rPr>
              <a:t>)</a:t>
            </a:r>
          </a:p>
        </p:txBody>
      </p:sp>
      <p:sp>
        <p:nvSpPr>
          <p:cNvPr id="21554" name="Rectangle 38"/>
          <p:cNvSpPr>
            <a:spLocks noChangeArrowheads="1"/>
          </p:cNvSpPr>
          <p:nvPr/>
        </p:nvSpPr>
        <p:spPr bwMode="auto">
          <a:xfrm>
            <a:off x="8156575" y="1361551"/>
            <a:ext cx="120650" cy="50038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81275" y="3112827"/>
            <a:ext cx="2908398" cy="275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Helvetica"/>
                <a:cs typeface="Helvetica"/>
              </a:rPr>
              <a:t>JPSS-2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6" name="TextBox 125"/>
          <p:cNvSpPr txBox="1"/>
          <p:nvPr/>
        </p:nvSpPr>
        <p:spPr>
          <a:xfrm>
            <a:off x="7272845" y="3133201"/>
            <a:ext cx="819737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chemeClr val="bg1"/>
                </a:solidFill>
                <a:latin typeface="Helvetica"/>
                <a:cs typeface="Helvetica"/>
              </a:rPr>
              <a:t>(1QFY2022)</a:t>
            </a:r>
            <a:endParaRPr lang="en-US" sz="9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14866" y="3115738"/>
            <a:ext cx="323850" cy="276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75" name="Isosceles Triangle 74"/>
          <p:cNvSpPr/>
          <p:nvPr/>
        </p:nvSpPr>
        <p:spPr>
          <a:xfrm>
            <a:off x="3071003" y="6422526"/>
            <a:ext cx="151714" cy="127855"/>
          </a:xfrm>
          <a:prstGeom prst="triangle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7030A0"/>
              </a:solidFill>
              <a:latin typeface="Helvetica"/>
              <a:cs typeface="Helvetica"/>
            </a:endParaRPr>
          </a:p>
        </p:txBody>
      </p:sp>
      <p:sp>
        <p:nvSpPr>
          <p:cNvPr id="21579" name="TextBox 75"/>
          <p:cNvSpPr txBox="1">
            <a:spLocks noChangeArrowheads="1"/>
          </p:cNvSpPr>
          <p:nvPr/>
        </p:nvSpPr>
        <p:spPr bwMode="auto">
          <a:xfrm>
            <a:off x="3114675" y="6387576"/>
            <a:ext cx="7223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latin typeface="Helvetica"/>
                <a:cs typeface="Helvetica"/>
              </a:rPr>
              <a:t>-Launch Date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643438" y="6430438"/>
            <a:ext cx="109537" cy="10477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84188" y="1366313"/>
            <a:ext cx="120650" cy="500221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600" dirty="0">
              <a:latin typeface="Helvetica"/>
              <a:cs typeface="Helvetica"/>
            </a:endParaRPr>
          </a:p>
        </p:txBody>
      </p:sp>
      <p:sp>
        <p:nvSpPr>
          <p:cNvPr id="21584" name="TextBox 79"/>
          <p:cNvSpPr txBox="1">
            <a:spLocks noChangeArrowheads="1"/>
          </p:cNvSpPr>
          <p:nvPr/>
        </p:nvSpPr>
        <p:spPr bwMode="auto">
          <a:xfrm>
            <a:off x="4686300" y="6385988"/>
            <a:ext cx="161614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  <a:latin typeface="Helvetica"/>
                <a:cs typeface="Helvetica"/>
              </a:rPr>
              <a:t>- Checkout / Calibration / Validation </a:t>
            </a:r>
            <a:endParaRPr lang="en-US" sz="7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1" name="Pentagon 90"/>
          <p:cNvSpPr/>
          <p:nvPr/>
        </p:nvSpPr>
        <p:spPr>
          <a:xfrm flipH="1">
            <a:off x="190501" y="4849288"/>
            <a:ext cx="1390649" cy="274864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Helvetica"/>
                <a:cs typeface="Helvetica"/>
              </a:rPr>
              <a:t>NOAA 19</a:t>
            </a:r>
          </a:p>
        </p:txBody>
      </p:sp>
      <p:cxnSp>
        <p:nvCxnSpPr>
          <p:cNvPr id="21588" name="Straight Connector 112"/>
          <p:cNvCxnSpPr>
            <a:cxnSpLocks noChangeShapeType="1"/>
          </p:cNvCxnSpPr>
          <p:nvPr/>
        </p:nvCxnSpPr>
        <p:spPr bwMode="auto">
          <a:xfrm>
            <a:off x="2868618" y="2672824"/>
            <a:ext cx="717524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1589" name="TextBox 113"/>
          <p:cNvSpPr txBox="1">
            <a:spLocks noChangeArrowheads="1"/>
          </p:cNvSpPr>
          <p:nvPr/>
        </p:nvSpPr>
        <p:spPr bwMode="auto">
          <a:xfrm>
            <a:off x="2848805" y="2513188"/>
            <a:ext cx="860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  <a:latin typeface="Helvetica"/>
                <a:cs typeface="Helvetica"/>
              </a:rPr>
              <a:t>Potential Gap</a:t>
            </a:r>
          </a:p>
        </p:txBody>
      </p:sp>
      <p:sp>
        <p:nvSpPr>
          <p:cNvPr id="86" name="Pentagon 85"/>
          <p:cNvSpPr/>
          <p:nvPr/>
        </p:nvSpPr>
        <p:spPr>
          <a:xfrm flipH="1">
            <a:off x="177818" y="3161371"/>
            <a:ext cx="1888790" cy="276225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Aqua</a:t>
            </a:r>
            <a:endParaRPr lang="en-US" sz="1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593" name="TextBox 82"/>
          <p:cNvSpPr txBox="1">
            <a:spLocks noChangeArrowheads="1"/>
          </p:cNvSpPr>
          <p:nvPr/>
        </p:nvSpPr>
        <p:spPr bwMode="auto">
          <a:xfrm>
            <a:off x="3633789" y="4870236"/>
            <a:ext cx="105251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3366"/>
                </a:solidFill>
                <a:latin typeface="Helvetica"/>
                <a:cs typeface="Helvetica"/>
              </a:rPr>
              <a:t>A-DCS </a:t>
            </a:r>
            <a:r>
              <a:rPr lang="en-US" sz="900" b="1" dirty="0">
                <a:solidFill>
                  <a:srgbClr val="003366"/>
                </a:solidFill>
                <a:latin typeface="Helvetica"/>
                <a:cs typeface="Helvetica"/>
              </a:rPr>
              <a:t>and SARSAT (User Services</a:t>
            </a:r>
            <a:r>
              <a:rPr lang="en-US" sz="900" b="1" dirty="0" smtClean="0">
                <a:solidFill>
                  <a:srgbClr val="003366"/>
                </a:solidFill>
                <a:latin typeface="Helvetica"/>
                <a:cs typeface="Helvetica"/>
              </a:rPr>
              <a:t>) are manifested</a:t>
            </a:r>
            <a:endParaRPr lang="en-US" sz="900" b="1" dirty="0">
              <a:solidFill>
                <a:srgbClr val="003366"/>
              </a:solidFill>
              <a:latin typeface="Helvetica"/>
              <a:cs typeface="Helvetica"/>
            </a:endParaRPr>
          </a:p>
        </p:txBody>
      </p:sp>
      <p:cxnSp>
        <p:nvCxnSpPr>
          <p:cNvPr id="21594" name="Straight Arrow Connector 84"/>
          <p:cNvCxnSpPr>
            <a:cxnSpLocks noChangeShapeType="1"/>
            <a:stCxn id="21593" idx="1"/>
          </p:cNvCxnSpPr>
          <p:nvPr/>
        </p:nvCxnSpPr>
        <p:spPr bwMode="auto">
          <a:xfrm flipH="1" flipV="1">
            <a:off x="1574071" y="4952152"/>
            <a:ext cx="2059718" cy="2412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9" name="Pentagon 88"/>
          <p:cNvSpPr/>
          <p:nvPr/>
        </p:nvSpPr>
        <p:spPr>
          <a:xfrm flipH="1">
            <a:off x="175924" y="4304127"/>
            <a:ext cx="1398434" cy="274864"/>
          </a:xfrm>
          <a:prstGeom prst="homePlate">
            <a:avLst/>
          </a:prstGeom>
          <a:solidFill>
            <a:srgbClr val="FF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Helvetica"/>
                <a:cs typeface="Helvetica"/>
              </a:rPr>
              <a:t>SORCE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257114" y="5745873"/>
            <a:ext cx="2265314" cy="23689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err="1" smtClean="0">
                <a:latin typeface="Helvetica"/>
                <a:cs typeface="Helvetica"/>
              </a:rPr>
              <a:t>MetOp</a:t>
            </a:r>
            <a:r>
              <a:rPr lang="en-US" sz="1600" dirty="0" smtClean="0">
                <a:latin typeface="Helvetica"/>
                <a:cs typeface="Helvetica"/>
              </a:rPr>
              <a:t>-B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668780" y="4000977"/>
            <a:ext cx="1541145" cy="25991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Helvetica"/>
                <a:cs typeface="Helvetica"/>
              </a:rPr>
              <a:t>TCTE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1435477"/>
            <a:ext cx="2162175" cy="285715"/>
          </a:xfrm>
          <a:prstGeom prst="rect">
            <a:avLst/>
          </a:prstGeom>
          <a:solidFill>
            <a:srgbClr val="4F622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Helvetica"/>
                <a:cs typeface="Helvetica"/>
              </a:rPr>
              <a:t>GCOM </a:t>
            </a:r>
            <a:r>
              <a:rPr lang="en-US" sz="1600" dirty="0" smtClean="0">
                <a:latin typeface="Helvetica"/>
                <a:cs typeface="Helvetica"/>
              </a:rPr>
              <a:t>W-1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77398" y="1391713"/>
            <a:ext cx="307777" cy="861824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000000"/>
                </a:solidFill>
                <a:latin typeface="Helvetica"/>
                <a:cs typeface="Helvetica"/>
              </a:rPr>
              <a:t>End of Program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358381" y="6079248"/>
            <a:ext cx="2265314" cy="23689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err="1" smtClean="0">
                <a:latin typeface="Helvetica"/>
                <a:cs typeface="Helvetica"/>
              </a:rPr>
              <a:t>MetOp</a:t>
            </a:r>
            <a:r>
              <a:rPr lang="en-US" sz="1600" dirty="0" smtClean="0">
                <a:latin typeface="Helvetica"/>
                <a:cs typeface="Helvetica"/>
              </a:rPr>
              <a:t>-C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8633" y="5426168"/>
            <a:ext cx="1518067" cy="23689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err="1" smtClean="0">
                <a:latin typeface="Helvetica"/>
                <a:cs typeface="Helvetica"/>
              </a:rPr>
              <a:t>MetOp</a:t>
            </a:r>
            <a:r>
              <a:rPr lang="en-US" sz="1600" dirty="0" smtClean="0">
                <a:latin typeface="Helvetica"/>
                <a:cs typeface="Helvetica"/>
              </a:rPr>
              <a:t>-A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1817" y="2702114"/>
            <a:ext cx="314325" cy="2746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100">
              <a:latin typeface="Helvetica"/>
              <a:cs typeface="Helvetica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3113417" y="2701669"/>
            <a:ext cx="292613" cy="268754"/>
          </a:xfrm>
          <a:prstGeom prst="triangle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7030A0"/>
              </a:solidFill>
              <a:latin typeface="Helvetica"/>
              <a:cs typeface="Helvetica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5161417" y="3121475"/>
            <a:ext cx="292613" cy="268754"/>
          </a:xfrm>
          <a:prstGeom prst="triangle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7030A0"/>
              </a:solidFill>
              <a:latin typeface="Helvetica"/>
              <a:cs typeface="Helvetica"/>
            </a:endParaRPr>
          </a:p>
        </p:txBody>
      </p:sp>
      <p:cxnSp>
        <p:nvCxnSpPr>
          <p:cNvPr id="82" name="Straight Arrow Connector 84"/>
          <p:cNvCxnSpPr>
            <a:cxnSpLocks noChangeShapeType="1"/>
            <a:stCxn id="21593" idx="1"/>
          </p:cNvCxnSpPr>
          <p:nvPr/>
        </p:nvCxnSpPr>
        <p:spPr bwMode="auto">
          <a:xfrm flipH="1">
            <a:off x="1528351" y="5193402"/>
            <a:ext cx="2105438" cy="27309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3" name="Straight Arrow Connector 84"/>
          <p:cNvCxnSpPr>
            <a:cxnSpLocks noChangeShapeType="1"/>
            <a:stCxn id="21593" idx="1"/>
            <a:endCxn id="124" idx="0"/>
          </p:cNvCxnSpPr>
          <p:nvPr/>
        </p:nvCxnSpPr>
        <p:spPr bwMode="auto">
          <a:xfrm flipH="1">
            <a:off x="2389771" y="5193402"/>
            <a:ext cx="1244018" cy="55247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5" name="TextBox 82"/>
          <p:cNvSpPr txBox="1">
            <a:spLocks noChangeArrowheads="1"/>
          </p:cNvSpPr>
          <p:nvPr/>
        </p:nvSpPr>
        <p:spPr bwMode="auto">
          <a:xfrm>
            <a:off x="5035827" y="5124152"/>
            <a:ext cx="1259190" cy="5078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3366"/>
                </a:solidFill>
                <a:latin typeface="Helvetica"/>
                <a:cs typeface="Helvetica"/>
              </a:rPr>
              <a:t>A-DCS (</a:t>
            </a:r>
            <a:r>
              <a:rPr lang="en-US" sz="900" b="1" dirty="0">
                <a:solidFill>
                  <a:srgbClr val="003366"/>
                </a:solidFill>
                <a:latin typeface="Helvetica"/>
                <a:cs typeface="Helvetica"/>
              </a:rPr>
              <a:t>User Services</a:t>
            </a:r>
            <a:r>
              <a:rPr lang="en-US" sz="900" b="1" dirty="0" smtClean="0">
                <a:solidFill>
                  <a:srgbClr val="003366"/>
                </a:solidFill>
                <a:latin typeface="Helvetica"/>
                <a:cs typeface="Helvetica"/>
              </a:rPr>
              <a:t>) is manifested</a:t>
            </a:r>
            <a:endParaRPr lang="en-US" sz="900" b="1" dirty="0">
              <a:solidFill>
                <a:srgbClr val="003366"/>
              </a:solidFill>
              <a:latin typeface="Helvetica"/>
              <a:cs typeface="Helvetica"/>
            </a:endParaRPr>
          </a:p>
        </p:txBody>
      </p:sp>
      <p:cxnSp>
        <p:nvCxnSpPr>
          <p:cNvPr id="87" name="Straight Arrow Connector 84"/>
          <p:cNvCxnSpPr>
            <a:cxnSpLocks noChangeShapeType="1"/>
            <a:stCxn id="85" idx="1"/>
          </p:cNvCxnSpPr>
          <p:nvPr/>
        </p:nvCxnSpPr>
        <p:spPr bwMode="auto">
          <a:xfrm flipH="1">
            <a:off x="4445024" y="5378068"/>
            <a:ext cx="590803" cy="66468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2" name="Rectangle 111"/>
          <p:cNvSpPr/>
          <p:nvPr/>
        </p:nvSpPr>
        <p:spPr>
          <a:xfrm>
            <a:off x="3386349" y="1435461"/>
            <a:ext cx="4319376" cy="285715"/>
          </a:xfrm>
          <a:prstGeom prst="rect">
            <a:avLst/>
          </a:prstGeom>
          <a:pattFill prst="dkDnDiag">
            <a:fgClr>
              <a:srgbClr val="4F6228"/>
            </a:fgClr>
            <a:bgClr>
              <a:schemeClr val="bg1"/>
            </a:bgClr>
          </a:patt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Helvetica"/>
                <a:cs typeface="Helvetica"/>
              </a:rPr>
              <a:t>GCOM </a:t>
            </a:r>
            <a:r>
              <a:rPr lang="en-US" sz="1600" dirty="0" smtClean="0">
                <a:latin typeface="Helvetica"/>
                <a:cs typeface="Helvetica"/>
              </a:rPr>
              <a:t>W-2/3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0096"/>
            <a:ext cx="8229600" cy="48937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Polar</a:t>
            </a:r>
            <a:r>
              <a:rPr lang="en-US" dirty="0">
                <a:solidFill>
                  <a:schemeClr val="tx1"/>
                </a:solidFill>
              </a:rPr>
              <a:t>-Orbiting Operational </a:t>
            </a:r>
            <a:r>
              <a:rPr lang="en-US" dirty="0" smtClean="0">
                <a:solidFill>
                  <a:schemeClr val="tx1"/>
                </a:solidFill>
              </a:rPr>
              <a:t>Satellites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extBox 118"/>
          <p:cNvSpPr txBox="1">
            <a:spLocks noChangeArrowheads="1"/>
          </p:cNvSpPr>
          <p:nvPr/>
        </p:nvSpPr>
        <p:spPr bwMode="auto">
          <a:xfrm>
            <a:off x="4857750" y="2108057"/>
            <a:ext cx="1336675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3366"/>
                </a:solidFill>
                <a:latin typeface="Helvetica"/>
                <a:cs typeface="Helvetica"/>
              </a:rPr>
              <a:t>OMPS Nadir-only</a:t>
            </a:r>
            <a:endParaRPr lang="en-US" sz="900" b="1" dirty="0">
              <a:solidFill>
                <a:srgbClr val="003366"/>
              </a:solidFill>
              <a:latin typeface="Helvetica"/>
              <a:cs typeface="Helvetica"/>
            </a:endParaRPr>
          </a:p>
        </p:txBody>
      </p:sp>
      <p:cxnSp>
        <p:nvCxnSpPr>
          <p:cNvPr id="77" name="Straight Arrow Connector 119"/>
          <p:cNvCxnSpPr>
            <a:cxnSpLocks noChangeShapeType="1"/>
            <a:stCxn id="76" idx="1"/>
          </p:cNvCxnSpPr>
          <p:nvPr/>
        </p:nvCxnSpPr>
        <p:spPr bwMode="auto">
          <a:xfrm flipH="1">
            <a:off x="4421346" y="2223473"/>
            <a:ext cx="436404" cy="44935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4" name="TextBox 118"/>
          <p:cNvSpPr txBox="1">
            <a:spLocks noChangeArrowheads="1"/>
          </p:cNvSpPr>
          <p:nvPr/>
        </p:nvSpPr>
        <p:spPr bwMode="auto">
          <a:xfrm>
            <a:off x="6794169" y="2264492"/>
            <a:ext cx="1336675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3366"/>
                </a:solidFill>
                <a:latin typeface="Helvetica"/>
                <a:cs typeface="Helvetica"/>
              </a:rPr>
              <a:t>OMPS Nadir &amp; Limb</a:t>
            </a:r>
            <a:endParaRPr lang="en-US" sz="900" b="1" dirty="0">
              <a:solidFill>
                <a:srgbClr val="003366"/>
              </a:solidFill>
              <a:latin typeface="Helvetica"/>
              <a:cs typeface="Helvetica"/>
            </a:endParaRPr>
          </a:p>
        </p:txBody>
      </p:sp>
      <p:cxnSp>
        <p:nvCxnSpPr>
          <p:cNvPr id="88" name="Straight Arrow Connector 119"/>
          <p:cNvCxnSpPr>
            <a:cxnSpLocks noChangeShapeType="1"/>
            <a:stCxn id="84" idx="2"/>
          </p:cNvCxnSpPr>
          <p:nvPr/>
        </p:nvCxnSpPr>
        <p:spPr bwMode="auto">
          <a:xfrm>
            <a:off x="7462507" y="2495324"/>
            <a:ext cx="0" cy="63787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" name="Pentagon 70"/>
          <p:cNvSpPr/>
          <p:nvPr/>
        </p:nvSpPr>
        <p:spPr>
          <a:xfrm flipH="1">
            <a:off x="195098" y="3624501"/>
            <a:ext cx="1888790" cy="276225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Aura</a:t>
            </a:r>
            <a:endParaRPr lang="en-US" sz="14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56460" y="5745873"/>
            <a:ext cx="3371628" cy="236890"/>
          </a:xfrm>
          <a:prstGeom prst="rect">
            <a:avLst/>
          </a:prstGeom>
          <a:solidFill>
            <a:srgbClr val="00B7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latin typeface="Helvetica"/>
                <a:cs typeface="Helvetica"/>
              </a:rPr>
              <a:t>EPS - SG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99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pPr marL="0" indent="0">
              <a:buClr>
                <a:srgbClr val="0000FF"/>
              </a:buClr>
              <a:buFont typeface="Arial" panose="020B0604020202020204" pitchFamily="34" charset="0"/>
              <a:buNone/>
              <a:defRPr/>
            </a:pPr>
            <a:r>
              <a:rPr lang="en-US" sz="2400" b="1" dirty="0"/>
              <a:t>EOS Standard </a:t>
            </a:r>
            <a:r>
              <a:rPr lang="en-US" sz="2400" b="1" dirty="0" smtClean="0"/>
              <a:t>Level 2 and Level 3 Land Data </a:t>
            </a:r>
            <a:r>
              <a:rPr lang="en-US" sz="2400" b="1" dirty="0"/>
              <a:t>Products </a:t>
            </a:r>
            <a:r>
              <a:rPr lang="en-US" sz="2400" b="1" dirty="0" smtClean="0"/>
              <a:t>Selected for </a:t>
            </a:r>
            <a:r>
              <a:rPr lang="en-US" sz="2400" b="1" dirty="0" err="1"/>
              <a:t>Suomi</a:t>
            </a:r>
            <a:r>
              <a:rPr lang="en-US" sz="2400" b="1" dirty="0"/>
              <a:t> </a:t>
            </a:r>
            <a:r>
              <a:rPr lang="en-US" sz="2400" b="1" dirty="0" smtClean="0"/>
              <a:t>NPP:</a:t>
            </a:r>
          </a:p>
          <a:p>
            <a:pPr marL="0" indent="0">
              <a:buClr>
                <a:srgbClr val="0000FF"/>
              </a:buClr>
              <a:buFont typeface="Arial" panose="020B0604020202020204" pitchFamily="34" charset="0"/>
              <a:buNone/>
              <a:defRPr/>
            </a:pPr>
            <a:endParaRPr lang="en-US" sz="1000" b="1" dirty="0"/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Surface </a:t>
            </a:r>
            <a:r>
              <a:rPr lang="en-US" sz="2000" dirty="0"/>
              <a:t>Reflectance </a:t>
            </a:r>
            <a:r>
              <a:rPr lang="en-US" sz="2000" dirty="0" smtClean="0">
                <a:solidFill>
                  <a:srgbClr val="0000FF"/>
                </a:solidFill>
              </a:rPr>
              <a:t>(Vermote - #86; Next Generation: Lyapustin - # 96)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Snow </a:t>
            </a:r>
            <a:r>
              <a:rPr lang="en-US" sz="2000" dirty="0"/>
              <a:t>Cover </a:t>
            </a:r>
            <a:r>
              <a:rPr lang="en-US" sz="2000" dirty="0" smtClean="0">
                <a:solidFill>
                  <a:srgbClr val="0000FF"/>
                </a:solidFill>
              </a:rPr>
              <a:t>(Hall, D. - # 49)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Land </a:t>
            </a:r>
            <a:r>
              <a:rPr lang="en-US" sz="2000" dirty="0"/>
              <a:t>Surface Temperature and Emissivity </a:t>
            </a:r>
            <a:r>
              <a:rPr lang="en-US" sz="2000" dirty="0" smtClean="0">
                <a:solidFill>
                  <a:srgbClr val="0000FF"/>
                </a:solidFill>
              </a:rPr>
              <a:t>(Hulley - # 106)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Land </a:t>
            </a:r>
            <a:r>
              <a:rPr lang="en-US" sz="2000" dirty="0"/>
              <a:t>Cover and Dynamics </a:t>
            </a:r>
            <a:r>
              <a:rPr lang="en-US" sz="2000" dirty="0" smtClean="0">
                <a:solidFill>
                  <a:srgbClr val="0000FF"/>
                </a:solidFill>
              </a:rPr>
              <a:t>(Dynamics only:  Zhang, X - # 87)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Vegetation </a:t>
            </a:r>
            <a:r>
              <a:rPr lang="en-US" sz="2000" dirty="0"/>
              <a:t>Indices </a:t>
            </a:r>
            <a:r>
              <a:rPr lang="en-US" sz="2000" dirty="0" smtClean="0">
                <a:solidFill>
                  <a:srgbClr val="0000FF"/>
                </a:solidFill>
              </a:rPr>
              <a:t>(Didan - # 68)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Fire </a:t>
            </a:r>
            <a:r>
              <a:rPr lang="en-US" sz="2000" dirty="0"/>
              <a:t>and Thermal Anomalies </a:t>
            </a:r>
            <a:r>
              <a:rPr lang="en-US" sz="2000" dirty="0" smtClean="0">
                <a:solidFill>
                  <a:srgbClr val="0000FF"/>
                </a:solidFill>
              </a:rPr>
              <a:t>(Schroeder - # 29)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Leaf </a:t>
            </a:r>
            <a:r>
              <a:rPr lang="en-US" sz="2000" dirty="0"/>
              <a:t>Area Index (LAI) and Fraction Absorbed Photosynthetically Active Radiation (FPAR) </a:t>
            </a:r>
            <a:r>
              <a:rPr lang="en-US" sz="2000" dirty="0" smtClean="0">
                <a:solidFill>
                  <a:srgbClr val="0000FF"/>
                </a:solidFill>
              </a:rPr>
              <a:t>(Myneni - # 9)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Sea </a:t>
            </a:r>
            <a:r>
              <a:rPr lang="en-US" sz="2000" dirty="0"/>
              <a:t>Ice Cover and Ice Surface Temperature </a:t>
            </a:r>
            <a:r>
              <a:rPr lang="en-US" sz="2000" dirty="0" smtClean="0">
                <a:solidFill>
                  <a:srgbClr val="0000FF"/>
                </a:solidFill>
              </a:rPr>
              <a:t>(Hall, D. - # 49)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BRDF </a:t>
            </a:r>
            <a:r>
              <a:rPr lang="en-US" sz="2000" dirty="0"/>
              <a:t>(Bi-directional Reflectance Distribution Function) / </a:t>
            </a:r>
            <a:r>
              <a:rPr lang="en-US" sz="2000" dirty="0" smtClean="0"/>
              <a:t>Albedo </a:t>
            </a:r>
            <a:r>
              <a:rPr lang="en-US" sz="2000" dirty="0" smtClean="0">
                <a:solidFill>
                  <a:srgbClr val="0000FF"/>
                </a:solidFill>
              </a:rPr>
              <a:t>(Schaaf - # 94)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Vegetation </a:t>
            </a:r>
            <a:r>
              <a:rPr lang="en-US" sz="2000" dirty="0"/>
              <a:t>Continuous Fields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 selection</a:t>
            </a:r>
            <a:endParaRPr lang="en-US" sz="2000" dirty="0">
              <a:solidFill>
                <a:srgbClr val="FF0000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Burned </a:t>
            </a:r>
            <a:r>
              <a:rPr lang="en-US" sz="2000" dirty="0"/>
              <a:t>Area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(Giglio - # 35)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143000" y="76200"/>
            <a:ext cx="8229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ctr" eaLnBrk="1" hangingPunct="1">
              <a:spcBef>
                <a:spcPct val="20000"/>
              </a:spcBef>
              <a:buSzPct val="100000"/>
              <a:defRPr/>
            </a:pPr>
            <a:r>
              <a:rPr lang="en-US" sz="32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Standard Products (Land)</a:t>
            </a:r>
            <a:endParaRPr lang="en-US" sz="3200" b="1" dirty="0">
              <a:solidFill>
                <a:srgbClr val="FFCC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813D230-28BA-4844-9EF2-44861E692CBE}" type="slidenum">
              <a:rPr lang="en-US" sz="1200">
                <a:solidFill>
                  <a:srgbClr val="898989"/>
                </a:solidFill>
              </a:rPr>
              <a:pPr/>
              <a:t>14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pPr marL="0" indent="0">
              <a:buClr>
                <a:srgbClr val="0000FF"/>
              </a:buClr>
              <a:buFont typeface="Arial" charset="0"/>
              <a:buNone/>
            </a:pPr>
            <a:r>
              <a:rPr lang="en-US" sz="2400" b="1">
                <a:latin typeface="Calibri" charset="0"/>
              </a:rPr>
              <a:t>EOS Standard Level 2 and Level 3 Ocean Data Products Selected for Suomi NPP:</a:t>
            </a:r>
          </a:p>
          <a:p>
            <a:pPr marL="0" indent="0">
              <a:buClr>
                <a:srgbClr val="0000FF"/>
              </a:buClr>
              <a:buFont typeface="Arial" charset="0"/>
              <a:buNone/>
            </a:pPr>
            <a:endParaRPr lang="en-US" sz="2000"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Sea Surface Temperature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(Minnett - # 79; Next Generation: Harris - # 41 and Wentz – # 19)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Aerosol Angstrom Exponent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(Franz - #77)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Aerosol Optical Thickness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(Franz - #77)</a:t>
            </a:r>
            <a:endParaRPr lang="en-US" sz="2000"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Subsurface Chlorophyll </a:t>
            </a:r>
            <a:r>
              <a:rPr lang="en-US" sz="2000" i="1">
                <a:latin typeface="Calibri" charset="0"/>
              </a:rPr>
              <a:t>a </a:t>
            </a:r>
            <a:r>
              <a:rPr lang="en-US" sz="2000">
                <a:latin typeface="Calibri" charset="0"/>
              </a:rPr>
              <a:t>Concentration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(Gregg - # 38; Hu - # 64; Franz- # 77)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fr-FR" sz="2000">
                <a:latin typeface="Calibri" charset="0"/>
              </a:rPr>
              <a:t>Diffuse attenuation at 490 nm </a:t>
            </a:r>
            <a:r>
              <a:rPr lang="fr-FR" sz="2000">
                <a:solidFill>
                  <a:srgbClr val="0000FF"/>
                </a:solidFill>
                <a:latin typeface="Calibri" charset="0"/>
              </a:rPr>
              <a:t>(Lee - # 56; Franz - # 77)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Photosynthetically Available Radiation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(Frouin - # 3)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Particulate Inorganic Carbon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(Balch - # 33)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Particulate Organic Carbon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No selection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Remote Sensing Reflectance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(Hu - # 64; Franz - # 77)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43000" y="76200"/>
            <a:ext cx="8229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ctr" eaLnBrk="1" hangingPunct="1">
              <a:spcBef>
                <a:spcPct val="20000"/>
              </a:spcBef>
              <a:buSzPct val="100000"/>
              <a:defRPr/>
            </a:pPr>
            <a:r>
              <a:rPr lang="en-US" sz="32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Standard Products (Ocean)</a:t>
            </a:r>
            <a:endParaRPr lang="en-US" sz="3200" b="1" dirty="0">
              <a:solidFill>
                <a:srgbClr val="FFCC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4B4AF60-AC0D-8744-8637-08D89781E0A3}" type="slidenum">
              <a:rPr lang="en-US" sz="1200">
                <a:solidFill>
                  <a:srgbClr val="898989"/>
                </a:solidFill>
              </a:rPr>
              <a:pPr/>
              <a:t>15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0" indent="0">
              <a:buClr>
                <a:srgbClr val="0000FF"/>
              </a:buClr>
              <a:buFont typeface="Arial" charset="0"/>
              <a:buNone/>
            </a:pPr>
            <a:r>
              <a:rPr lang="en-US" sz="2400" b="1">
                <a:latin typeface="Calibri" charset="0"/>
              </a:rPr>
              <a:t>EOS Standard Level 2 and Level 3 Atmosphere Data Products (from MODIS) Selected for Suomi NPP:</a:t>
            </a:r>
          </a:p>
          <a:p>
            <a:pPr marL="0" indent="0">
              <a:buFont typeface="Arial" charset="0"/>
              <a:buNone/>
            </a:pPr>
            <a:endParaRPr lang="en-US" sz="2000"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Aerosol Product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(Levy - # 43; Hsu - # 20; Next Generation: Lyapustin - # 96)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Total Precipitable Water (Water Vapor)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(Borbas - # 73)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Cloud Product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(Platnick - #26; Baum - #1; Gao - # 45)</a:t>
            </a:r>
            <a:endParaRPr lang="en-US" sz="2000"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Atmosphere Profiles (total column ozone, water vapor)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No selection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Atmosphere Gridded Product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No selection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Cloud Mask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(Platnick - # 26)</a:t>
            </a:r>
            <a:endParaRPr lang="en-US" sz="2000"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Arial" charset="0"/>
              <a:buNone/>
            </a:pPr>
            <a:endParaRPr lang="en-US" sz="2000">
              <a:latin typeface="Calibri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8600" y="0"/>
            <a:ext cx="8915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ctr" eaLnBrk="1" hangingPunct="1">
              <a:spcBef>
                <a:spcPct val="20000"/>
              </a:spcBef>
              <a:buSzPct val="100000"/>
              <a:defRPr/>
            </a:pPr>
            <a:r>
              <a:rPr lang="en-US" sz="32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Standard Products (Atmosphere)</a:t>
            </a:r>
            <a:endParaRPr lang="en-US" sz="3200" b="1" dirty="0">
              <a:solidFill>
                <a:srgbClr val="FFCC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C138C84-E8C8-E041-B8FD-26B35FFBE282}" type="slidenum">
              <a:rPr lang="en-US" sz="1200">
                <a:solidFill>
                  <a:srgbClr val="898989"/>
                </a:solidFill>
              </a:rPr>
              <a:pPr/>
              <a:t>16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pPr marL="0" indent="0">
              <a:buClr>
                <a:srgbClr val="0000FF"/>
              </a:buClr>
              <a:buFont typeface="Arial" charset="0"/>
              <a:buNone/>
            </a:pPr>
            <a:r>
              <a:rPr lang="en-US" sz="2400" b="1">
                <a:latin typeface="Calibri" charset="0"/>
              </a:rPr>
              <a:t>EOS Standard Level 2 and Level 3 Atmosphere Data Products (from OMPS</a:t>
            </a:r>
            <a:r>
              <a:rPr lang="en-US" altLang="ja-JP" sz="2400" b="1">
                <a:latin typeface="Calibri" charset="0"/>
              </a:rPr>
              <a:t>) Selected for Suomi NPP:</a:t>
            </a:r>
            <a:endParaRPr lang="en-US" altLang="ja-JP" sz="200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2000"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Total Column Ozone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(McPeters - #72)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Ozone Concentration Vertical Profiles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(Bhartia - #21, McPeters - #72)</a:t>
            </a:r>
            <a:endParaRPr lang="en-US" sz="2000"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Aerosol Concentration Vertical profiles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No selection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NO</a:t>
            </a:r>
            <a:r>
              <a:rPr lang="en-US" sz="2000" baseline="-25000">
                <a:latin typeface="Calibri" charset="0"/>
              </a:rPr>
              <a:t>2</a:t>
            </a:r>
            <a:r>
              <a:rPr lang="en-US" sz="2000">
                <a:latin typeface="Calibri" charset="0"/>
              </a:rPr>
              <a:t> Total Column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(Yang - #13)</a:t>
            </a:r>
            <a:endParaRPr lang="en-US" sz="2000"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Sulfur Dioxide Total Column </a:t>
            </a:r>
            <a:r>
              <a:rPr lang="en-US" sz="2000">
                <a:solidFill>
                  <a:srgbClr val="0000FF"/>
                </a:solidFill>
                <a:latin typeface="Calibri" charset="0"/>
              </a:rPr>
              <a:t>(Yang - #13) </a:t>
            </a:r>
            <a:endParaRPr lang="en-US" sz="2000"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000">
                <a:latin typeface="Calibri" charset="0"/>
              </a:rPr>
              <a:t>Aerosols Total Column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No selection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990600" y="76200"/>
            <a:ext cx="8534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ctr" eaLnBrk="1" hangingPunct="1">
              <a:spcBef>
                <a:spcPct val="20000"/>
              </a:spcBef>
              <a:buSzPct val="100000"/>
              <a:defRPr/>
            </a:pPr>
            <a:r>
              <a:rPr lang="en-US" sz="32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Standard Products (Ozone)</a:t>
            </a:r>
            <a:endParaRPr lang="en-US" sz="3200" b="1" dirty="0">
              <a:solidFill>
                <a:srgbClr val="FFCC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43B625B-E749-FD4F-AD13-1D9FC943B896}" type="slidenum">
              <a:rPr lang="en-US" sz="1200">
                <a:solidFill>
                  <a:srgbClr val="898989"/>
                </a:solidFill>
              </a:rPr>
              <a:pPr/>
              <a:t>17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5562600"/>
          </a:xfrm>
        </p:spPr>
        <p:txBody>
          <a:bodyPr/>
          <a:lstStyle/>
          <a:p>
            <a:pPr marL="0" indent="0">
              <a:buClr>
                <a:srgbClr val="0000FF"/>
              </a:buClr>
              <a:buFont typeface="Arial" panose="020B0604020202020204" pitchFamily="34" charset="0"/>
              <a:buNone/>
              <a:defRPr/>
            </a:pPr>
            <a:r>
              <a:rPr lang="en-US" sz="2400" b="1" dirty="0"/>
              <a:t>EOS Standard </a:t>
            </a:r>
            <a:r>
              <a:rPr lang="en-US" sz="2400" b="1" dirty="0" smtClean="0"/>
              <a:t>Level 2 and Level 3 Sounder Data Products Selected for </a:t>
            </a:r>
            <a:r>
              <a:rPr lang="en-US" sz="2400" b="1" dirty="0" err="1" smtClean="0"/>
              <a:t>Suomi</a:t>
            </a:r>
            <a:r>
              <a:rPr lang="en-US" sz="2400" b="1" dirty="0" smtClean="0"/>
              <a:t> NPP:</a:t>
            </a:r>
          </a:p>
          <a:p>
            <a:pPr marL="0" indent="0">
              <a:buClr>
                <a:srgbClr val="0000FF"/>
              </a:buClr>
              <a:buFont typeface="Arial" panose="020B0604020202020204" pitchFamily="34" charset="0"/>
              <a:buNone/>
              <a:defRPr/>
            </a:pPr>
            <a:endParaRPr lang="en-US" sz="1000" b="1" dirty="0"/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 smtClean="0"/>
              <a:t> Atmospheric </a:t>
            </a:r>
            <a:r>
              <a:rPr lang="en-US" sz="2000" dirty="0"/>
              <a:t>Temperature (vertical profiles) </a:t>
            </a:r>
            <a:r>
              <a:rPr lang="en-US" sz="2000" dirty="0" smtClean="0">
                <a:solidFill>
                  <a:srgbClr val="0000FF"/>
                </a:solidFill>
              </a:rPr>
              <a:t>(Barnett - # 28, Susskind - # 99, Lambrigtsen, #39; Next Generation:  </a:t>
            </a:r>
            <a:r>
              <a:rPr lang="en-US" sz="2000" dirty="0" err="1" smtClean="0">
                <a:solidFill>
                  <a:srgbClr val="0000FF"/>
                </a:solidFill>
              </a:rPr>
              <a:t>Moncet</a:t>
            </a:r>
            <a:r>
              <a:rPr lang="en-US" sz="2000" dirty="0" smtClean="0">
                <a:solidFill>
                  <a:srgbClr val="0000FF"/>
                </a:solidFill>
              </a:rPr>
              <a:t> - # 82)</a:t>
            </a:r>
            <a:endParaRPr lang="en-US" sz="2000" dirty="0">
              <a:solidFill>
                <a:srgbClr val="0000FF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 </a:t>
            </a:r>
            <a:r>
              <a:rPr lang="en-US" sz="2000" dirty="0" smtClean="0"/>
              <a:t>Atmospheric </a:t>
            </a:r>
            <a:r>
              <a:rPr lang="en-US" sz="2000" dirty="0"/>
              <a:t>Moisture (vertical water vapor profiles, total </a:t>
            </a:r>
            <a:r>
              <a:rPr lang="en-US" sz="2000" dirty="0" err="1"/>
              <a:t>precipitable</a:t>
            </a:r>
            <a:r>
              <a:rPr lang="en-US" sz="2000" dirty="0"/>
              <a:t> water, total cloud liquid water) </a:t>
            </a:r>
            <a:r>
              <a:rPr lang="en-US" sz="2000" dirty="0">
                <a:solidFill>
                  <a:srgbClr val="0000FF"/>
                </a:solidFill>
              </a:rPr>
              <a:t>(Barnett - # 28, Susskind - # 99, Lambrigtsen, #39; </a:t>
            </a:r>
            <a:r>
              <a:rPr lang="en-US" sz="2000" dirty="0" smtClean="0">
                <a:solidFill>
                  <a:srgbClr val="0000FF"/>
                </a:solidFill>
              </a:rPr>
              <a:t>Next Generation:  </a:t>
            </a:r>
            <a:r>
              <a:rPr lang="en-US" sz="2000" dirty="0" err="1" smtClean="0">
                <a:solidFill>
                  <a:srgbClr val="0000FF"/>
                </a:solidFill>
              </a:rPr>
              <a:t>Moncet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- # 82)</a:t>
            </a:r>
            <a:endParaRPr lang="en-US" sz="2000" dirty="0"/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 </a:t>
            </a:r>
            <a:r>
              <a:rPr lang="en-US" sz="2000" dirty="0" smtClean="0"/>
              <a:t>Atmospheric </a:t>
            </a:r>
            <a:r>
              <a:rPr lang="en-US" sz="2000" dirty="0"/>
              <a:t>Pressure Vertical Profiles </a:t>
            </a:r>
            <a:r>
              <a:rPr lang="en-US" sz="2000" dirty="0" smtClean="0">
                <a:solidFill>
                  <a:srgbClr val="FF0000"/>
                </a:solidFill>
              </a:rPr>
              <a:t>(None)</a:t>
            </a:r>
            <a:endParaRPr lang="en-US" sz="2000" dirty="0">
              <a:solidFill>
                <a:srgbClr val="FF0000"/>
              </a:solidFill>
            </a:endParaRPr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 </a:t>
            </a:r>
            <a:r>
              <a:rPr lang="en-US" sz="2000" dirty="0" smtClean="0"/>
              <a:t>Surface </a:t>
            </a:r>
            <a:r>
              <a:rPr lang="en-US" sz="2000" dirty="0"/>
              <a:t>Temperature </a:t>
            </a:r>
            <a:r>
              <a:rPr lang="en-US" sz="2000" dirty="0">
                <a:solidFill>
                  <a:srgbClr val="0000FF"/>
                </a:solidFill>
              </a:rPr>
              <a:t>(Barnett - # 28, Susskind - # 99, Lambrigtsen, #39; </a:t>
            </a:r>
            <a:r>
              <a:rPr lang="en-US" sz="2000" dirty="0" smtClean="0">
                <a:solidFill>
                  <a:srgbClr val="0000FF"/>
                </a:solidFill>
              </a:rPr>
              <a:t>Next Generation:  </a:t>
            </a:r>
            <a:r>
              <a:rPr lang="en-US" sz="2000" dirty="0" err="1" smtClean="0">
                <a:solidFill>
                  <a:srgbClr val="0000FF"/>
                </a:solidFill>
              </a:rPr>
              <a:t>Moncet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- # 82)</a:t>
            </a:r>
            <a:endParaRPr lang="en-US" sz="2000" dirty="0"/>
          </a:p>
          <a:p>
            <a:pPr marL="573088" indent="-231775">
              <a:buClr>
                <a:srgbClr val="0000FF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/>
              <a:t> </a:t>
            </a:r>
            <a:r>
              <a:rPr lang="en-US" sz="2000" dirty="0" smtClean="0"/>
              <a:t>Cloud </a:t>
            </a:r>
            <a:r>
              <a:rPr lang="en-US" sz="2000" dirty="0"/>
              <a:t>Properties (fractional cover, cloud top temperature, cloud top height) </a:t>
            </a:r>
            <a:r>
              <a:rPr lang="en-US" sz="2000" dirty="0">
                <a:solidFill>
                  <a:srgbClr val="0000FF"/>
                </a:solidFill>
              </a:rPr>
              <a:t>(Barnett - # 28, Susskind - # 99, </a:t>
            </a:r>
            <a:r>
              <a:rPr lang="en-US" sz="2000" dirty="0" err="1">
                <a:solidFill>
                  <a:srgbClr val="0000FF"/>
                </a:solidFill>
              </a:rPr>
              <a:t>Moncet</a:t>
            </a:r>
            <a:r>
              <a:rPr lang="en-US" sz="2000" dirty="0">
                <a:solidFill>
                  <a:srgbClr val="0000FF"/>
                </a:solidFill>
              </a:rPr>
              <a:t> - # </a:t>
            </a:r>
            <a:r>
              <a:rPr lang="en-US" sz="2000" dirty="0" smtClean="0">
                <a:solidFill>
                  <a:srgbClr val="0000FF"/>
                </a:solidFill>
              </a:rPr>
              <a:t>82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133600" y="152400"/>
            <a:ext cx="701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ctr" eaLnBrk="1" hangingPunct="1">
              <a:spcBef>
                <a:spcPct val="20000"/>
              </a:spcBef>
              <a:buSzPct val="100000"/>
              <a:defRPr/>
            </a:pPr>
            <a:r>
              <a:rPr lang="en-US" sz="3200" b="1" dirty="0">
                <a:solidFill>
                  <a:srgbClr val="FFCC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Standard Products (Sounder)</a:t>
            </a:r>
            <a:endParaRPr lang="en-US" sz="3200" b="1" dirty="0">
              <a:solidFill>
                <a:srgbClr val="FFCC00"/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667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53FF358-5B93-6249-9E52-689D569C7E66}" type="slidenum">
              <a:rPr lang="en-US" sz="1200">
                <a:solidFill>
                  <a:srgbClr val="898989"/>
                </a:solidFill>
              </a:rPr>
              <a:pPr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914400" y="144463"/>
            <a:ext cx="84582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FFCC00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Calibration &amp; Validation Support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b="1" dirty="0" smtClean="0">
              <a:solidFill>
                <a:srgbClr val="FFCC00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391400" cy="4419600"/>
          </a:xfrm>
        </p:spPr>
        <p:txBody>
          <a:bodyPr/>
          <a:lstStyle/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Calibration and validation of VIIRS Surface Reflectance product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(Czapla-Myers, #66)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Validation of VIIRS thermal infrared data and products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(Hook, #6)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Calibration of VIIRS against the moon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(Stone, #104)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CrIS radiometric calibration under cloudy conditions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 (Aumann, #27)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43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275886-DF78-497D-A71A-34F7FFEC18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54760"/>
            <a:ext cx="756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Conclusions of ROSES-10 Science Team</a:t>
            </a:r>
          </a:p>
          <a:p>
            <a:endParaRPr lang="en-US" sz="2800" b="1" dirty="0"/>
          </a:p>
          <a:p>
            <a:r>
              <a:rPr lang="en-US" sz="2800" b="1" dirty="0" smtClean="0"/>
              <a:t>New ROSES-13 Science Team</a:t>
            </a:r>
            <a:r>
              <a:rPr lang="en-US" sz="2800" b="1" dirty="0"/>
              <a:t>	</a:t>
            </a:r>
          </a:p>
          <a:p>
            <a:endParaRPr lang="en-US" sz="2800" b="1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3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914400" y="68263"/>
            <a:ext cx="84582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FFCC00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Standard Products Not Selected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b="1" dirty="0" smtClean="0">
              <a:solidFill>
                <a:srgbClr val="FFCC00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Atmosphere Profiles from VIIRS (total column ozone, water vapor) 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Atmosphere Gridded Product 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Land Cover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Vegetation Continuous Fields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Atmospheric Pressure Vertical Profiles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Particulate Organic Carbon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Aerosol Concentration Vertical Profiles and Total Column from OMPS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762000" y="123825"/>
            <a:ext cx="84582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FFCC00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Innovative and Practical Applications Selected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b="1" dirty="0" smtClean="0">
              <a:solidFill>
                <a:srgbClr val="FFCC00"/>
              </a:solidFill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Agricultural Monitoring Applications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(Justice, #58)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endParaRPr lang="en-US" sz="2400">
              <a:solidFill>
                <a:srgbClr val="0000FF"/>
              </a:solidFill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Air Quality and Public Health Applications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(Wang, J., #67)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1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762000" y="123825"/>
            <a:ext cx="8458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rgbClr val="FFCC00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Other New Science Data Products Selected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VIIRS Nighttime Lights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(Elvidge, #120)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endParaRPr lang="en-US" sz="2400">
              <a:solidFill>
                <a:srgbClr val="0000FF"/>
              </a:solidFill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latin typeface="Calibri" charset="0"/>
              </a:rPr>
              <a:t> NH</a:t>
            </a:r>
            <a:r>
              <a:rPr lang="en-US" sz="2400" baseline="-25000">
                <a:latin typeface="Calibri" charset="0"/>
              </a:rPr>
              <a:t>3 </a:t>
            </a:r>
            <a:r>
              <a:rPr lang="en-US" sz="2400">
                <a:latin typeface="Calibri" charset="0"/>
              </a:rPr>
              <a:t>and CO from CrIS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(Cady-Pereira, #4)</a:t>
            </a: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endParaRPr lang="en-US" sz="2400">
              <a:solidFill>
                <a:srgbClr val="0000FF"/>
              </a:solidFill>
              <a:latin typeface="Calibri" charset="0"/>
            </a:endParaRPr>
          </a:p>
          <a:p>
            <a:pPr marL="0" indent="0">
              <a:buClr>
                <a:srgbClr val="0000FF"/>
              </a:buClr>
              <a:buFont typeface="Wingdings" charset="0"/>
              <a:buChar char="v"/>
            </a:pPr>
            <a:r>
              <a:rPr lang="en-US" sz="240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>
                <a:latin typeface="Calibri" charset="0"/>
              </a:rPr>
              <a:t>Combine Data Assimilation with an Algorithm to Improve the Consistency of VIIRS Chlorophyll </a:t>
            </a:r>
            <a:r>
              <a:rPr lang="en-US" sz="2400">
                <a:solidFill>
                  <a:srgbClr val="0000FF"/>
                </a:solidFill>
                <a:latin typeface="Calibri" charset="0"/>
              </a:rPr>
              <a:t>(Gregg, #38)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sz="1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99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306" y="3280969"/>
            <a:ext cx="3749974" cy="30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98772" y="3479470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JPSS-1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62883" y="3799014"/>
            <a:ext cx="152400" cy="1524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5101" y="539238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S-NPP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7210301" y="5468589"/>
            <a:ext cx="304800" cy="1084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9306" y="4205844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Svalbard</a:t>
            </a:r>
            <a:endParaRPr lang="en-US" sz="2000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6562106" y="4358244"/>
            <a:ext cx="457200" cy="476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9448" y="291161"/>
            <a:ext cx="6935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JPSS-1 Orbit and Constellation View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5715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Snapshot taken at time when both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spacecraft above Svalbard horizon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(magenta colored circle)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506" y="3304310"/>
            <a:ext cx="3657600" cy="30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87830" y="3761510"/>
            <a:ext cx="92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JPSS-1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5030" y="5437910"/>
            <a:ext cx="82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S-NPP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45031" y="5056910"/>
            <a:ext cx="39887" cy="18672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11431" y="4218710"/>
            <a:ext cx="252248" cy="6936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0431" y="368531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227 nodal crossings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21231" y="4218710"/>
            <a:ext cx="9144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68831" y="459971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13:30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LTAN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5359" y="3480460"/>
            <a:ext cx="12954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Cross different node at</a:t>
            </a:r>
          </a:p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same LTAN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90525" y="804468"/>
            <a:ext cx="8266587" cy="215327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Part of JPSS satellite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 constellation at 824 km and 1330 LTAN, polar sun-synchronous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orbit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r>
              <a:rPr lang="en-US" sz="1800" b="1" kern="0" dirty="0" smtClean="0">
                <a:latin typeface="Helvetica"/>
                <a:ea typeface="ＭＳ Ｐゴシック" pitchFamily="-111" charset="-128"/>
                <a:cs typeface="Helvetica"/>
              </a:rPr>
              <a:t>16 day repeat cycle like S-NPP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r>
              <a:rPr lang="en-US" sz="1800" b="1" kern="0" noProof="0" dirty="0" smtClean="0">
                <a:latin typeface="Helvetica"/>
                <a:ea typeface="ＭＳ Ｐゴシック" pitchFamily="-111" charset="-128"/>
                <a:cs typeface="Helvetica"/>
              </a:rPr>
              <a:t>JPSS-1 leads S-NPP with a minimum of </a:t>
            </a:r>
            <a:r>
              <a:rPr lang="en-US" sz="1800" b="1" kern="0" dirty="0" smtClean="0">
                <a:latin typeface="Helvetica"/>
                <a:ea typeface="ＭＳ Ｐゴシック" pitchFamily="-111" charset="-128"/>
                <a:cs typeface="Helvetica"/>
              </a:rPr>
              <a:t>20</a:t>
            </a:r>
            <a:r>
              <a:rPr lang="en-US" sz="1800" b="1" kern="0" noProof="0" dirty="0" smtClean="0">
                <a:latin typeface="Helvetica"/>
                <a:ea typeface="ＭＳ Ｐゴシック" pitchFamily="-111" charset="-128"/>
                <a:cs typeface="Helvetica"/>
              </a:rPr>
              <a:t> min orbital separation</a:t>
            </a: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</a:pPr>
            <a:r>
              <a:rPr kumimoji="0" lang="en-US" sz="16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Support instrument</a:t>
            </a:r>
            <a:r>
              <a:rPr kumimoji="0" lang="en-US" sz="160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 calibration using cross reference</a:t>
            </a:r>
            <a:endParaRPr kumimoji="0" lang="en-US" sz="160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</a:pPr>
            <a:r>
              <a:rPr lang="en-US" sz="1600" kern="0" dirty="0" smtClean="0">
                <a:latin typeface="Helvetica"/>
                <a:ea typeface="ＭＳ Ｐゴシック" pitchFamily="-111" charset="-128"/>
                <a:cs typeface="Helvetica"/>
              </a:rPr>
              <a:t>A</a:t>
            </a:r>
            <a:r>
              <a:rPr kumimoji="0" lang="en-US" sz="16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void</a:t>
            </a:r>
            <a:r>
              <a:rPr kumimoji="0" lang="en-US" sz="160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-111" charset="-128"/>
                <a:cs typeface="Helvetica"/>
              </a:rPr>
              <a:t> ground contact conflicts</a:t>
            </a:r>
          </a:p>
          <a:p>
            <a:pPr marL="800100" lvl="1" indent="-34290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</a:pPr>
            <a:r>
              <a:rPr lang="en-US" sz="1600" kern="0" dirty="0" smtClean="0">
                <a:latin typeface="Helvetica"/>
                <a:ea typeface="ＭＳ Ｐゴシック" pitchFamily="-111" charset="-128"/>
                <a:cs typeface="Helvetica"/>
              </a:rPr>
              <a:t>Working </a:t>
            </a:r>
            <a:r>
              <a:rPr lang="en-US" sz="1600" kern="0" dirty="0">
                <a:latin typeface="Helvetica"/>
                <a:ea typeface="ＭＳ Ｐゴシック" pitchFamily="-111" charset="-128"/>
                <a:cs typeface="Helvetica"/>
              </a:rPr>
              <a:t>with GSFC A-train </a:t>
            </a:r>
            <a:r>
              <a:rPr lang="en-US" sz="1600" kern="0" dirty="0" smtClean="0">
                <a:latin typeface="Helvetica"/>
                <a:ea typeface="ＭＳ Ｐゴシック" pitchFamily="-111" charset="-128"/>
                <a:cs typeface="Helvetica"/>
              </a:rPr>
              <a:t>personnel and </a:t>
            </a:r>
            <a:r>
              <a:rPr lang="en-US" sz="1600" kern="0" dirty="0">
                <a:latin typeface="Helvetica"/>
                <a:ea typeface="ＭＳ Ｐゴシック" pitchFamily="-111" charset="-128"/>
                <a:cs typeface="Helvetica"/>
              </a:rPr>
              <a:t>are preparing for meetings </a:t>
            </a:r>
            <a:r>
              <a:rPr lang="en-US" sz="1600" kern="0" dirty="0" smtClean="0">
                <a:latin typeface="Helvetica"/>
                <a:ea typeface="ＭＳ Ｐゴシック" pitchFamily="-111" charset="-128"/>
                <a:cs typeface="Helvetica"/>
              </a:rPr>
              <a:t>with JPSS Flight</a:t>
            </a:r>
            <a:r>
              <a:rPr lang="en-US" sz="1600" kern="0" dirty="0">
                <a:latin typeface="Helvetica"/>
                <a:ea typeface="ＭＳ Ｐゴシック" pitchFamily="-111" charset="-128"/>
                <a:cs typeface="Helvetica"/>
              </a:rPr>
              <a:t>/LV to start </a:t>
            </a:r>
            <a:r>
              <a:rPr lang="en-US" sz="1600" kern="0" dirty="0" smtClean="0">
                <a:latin typeface="Helvetica"/>
                <a:ea typeface="ＭＳ Ｐゴシック" pitchFamily="-111" charset="-128"/>
                <a:cs typeface="Helvetica"/>
              </a:rPr>
              <a:t>coordination of </a:t>
            </a:r>
            <a:r>
              <a:rPr lang="en-US" sz="1600" kern="0" dirty="0">
                <a:latin typeface="Helvetica"/>
                <a:ea typeface="ＭＳ Ｐゴシック" pitchFamily="-111" charset="-128"/>
                <a:cs typeface="Helvetica"/>
              </a:rPr>
              <a:t>mission orbit insertion</a:t>
            </a:r>
            <a:br>
              <a:rPr lang="en-US" sz="1600" kern="0" dirty="0">
                <a:latin typeface="Helvetica"/>
                <a:ea typeface="ＭＳ Ｐゴシック" pitchFamily="-111" charset="-128"/>
                <a:cs typeface="Helvetica"/>
              </a:rPr>
            </a:br>
            <a:r>
              <a:rPr lang="en-US" sz="1600" kern="0" dirty="0">
                <a:latin typeface="Helvetica"/>
                <a:ea typeface="ＭＳ Ｐゴシック" pitchFamily="-111" charset="-128"/>
                <a:cs typeface="Helvetica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ts val="500"/>
              </a:spcAft>
              <a:buClr>
                <a:srgbClr val="0000FF"/>
              </a:buClr>
              <a:buSzPct val="125000"/>
              <a:buFont typeface="Lucida Grande" pitchFamily="-108" charset="0"/>
              <a:buChar char="•"/>
              <a:tabLst>
                <a:tab pos="2628900" algn="l"/>
              </a:tabLst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-111" charset="-128"/>
              <a:cs typeface="Helvetica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2456121" y="3657600"/>
            <a:ext cx="127591" cy="2339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6113721" y="3710763"/>
            <a:ext cx="46075" cy="2055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36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43800" y="6477000"/>
            <a:ext cx="914400" cy="228600"/>
          </a:xfrm>
          <a:prstGeom prst="rect">
            <a:avLst/>
          </a:prstGeom>
          <a:noFill/>
        </p:spPr>
        <p:txBody>
          <a:bodyPr/>
          <a:lstStyle/>
          <a:p>
            <a:fld id="{00CCB8C6-BBD7-4357-8486-F042A515C985}" type="slidenum">
              <a:rPr lang="en-US" smtClean="0">
                <a:latin typeface="Arial" pitchFamily="34" charset="0"/>
              </a:rPr>
              <a:pPr/>
              <a:t>24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391040" y="-618"/>
            <a:ext cx="9144000" cy="9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63" tIns="45480" rIns="90963" bIns="45480">
            <a:sp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Potential ESA-NASA-NOAA Collaboration:</a:t>
            </a:r>
          </a:p>
          <a:p>
            <a:r>
              <a:rPr lang="en-US" sz="2800" b="0" dirty="0" smtClean="0">
                <a:solidFill>
                  <a:schemeClr val="tx1"/>
                </a:solidFill>
              </a:rPr>
              <a:t>Sentinel 5 Precursor – SNPP Convoy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39" y="1459950"/>
            <a:ext cx="6013896" cy="375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855" y="4148666"/>
            <a:ext cx="15837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Ozone</a:t>
            </a:r>
          </a:p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UV aerosols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CO (NIR)</a:t>
            </a:r>
          </a:p>
          <a:p>
            <a:r>
              <a:rPr lang="en-US" dirty="0" smtClean="0"/>
              <a:t>CH</a:t>
            </a:r>
            <a:r>
              <a:rPr lang="en-US" baseline="-25000" dirty="0" smtClean="0"/>
              <a:t>4 </a:t>
            </a:r>
            <a:r>
              <a:rPr lang="en-US" dirty="0" smtClean="0"/>
              <a:t>(NIR</a:t>
            </a:r>
            <a:endParaRPr lang="en-US" baseline="-25000" dirty="0" smtClean="0"/>
          </a:p>
          <a:p>
            <a:r>
              <a:rPr lang="en-US" dirty="0" smtClean="0"/>
              <a:t>7km x 7km</a:t>
            </a:r>
          </a:p>
          <a:p>
            <a:endParaRPr lang="en-US" dirty="0" smtClean="0"/>
          </a:p>
          <a:p>
            <a:r>
              <a:rPr lang="en-US" dirty="0" smtClean="0"/>
              <a:t>Launch </a:t>
            </a:r>
            <a:r>
              <a:rPr lang="en-US" dirty="0"/>
              <a:t>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9767" y="3683014"/>
            <a:ext cx="361990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Ozone</a:t>
            </a:r>
          </a:p>
          <a:p>
            <a:r>
              <a:rPr lang="en-US" dirty="0" smtClean="0"/>
              <a:t>SO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UV Aerosols</a:t>
            </a:r>
          </a:p>
          <a:p>
            <a:r>
              <a:rPr lang="en-US" dirty="0"/>
              <a:t>50km x </a:t>
            </a:r>
            <a:r>
              <a:rPr lang="en-US" dirty="0" smtClean="0"/>
              <a:t>50km NPP &amp; J1</a:t>
            </a:r>
            <a:endParaRPr lang="en-US" dirty="0"/>
          </a:p>
          <a:p>
            <a:r>
              <a:rPr lang="en-US" sz="1600" i="1" dirty="0" smtClean="0"/>
              <a:t>15km </a:t>
            </a:r>
            <a:r>
              <a:rPr lang="en-US" sz="1600" i="1" dirty="0"/>
              <a:t>x </a:t>
            </a:r>
            <a:r>
              <a:rPr lang="en-US" sz="1600" i="1" dirty="0" smtClean="0"/>
              <a:t>15 km J1 research</a:t>
            </a:r>
            <a:endParaRPr lang="en-US" dirty="0" smtClean="0"/>
          </a:p>
          <a:p>
            <a:r>
              <a:rPr lang="en-US" dirty="0" smtClean="0"/>
              <a:t>CO,CO2,CH4 (IR)</a:t>
            </a:r>
          </a:p>
          <a:p>
            <a:r>
              <a:rPr lang="en-US" dirty="0" smtClean="0"/>
              <a:t>14 km</a:t>
            </a:r>
          </a:p>
          <a:p>
            <a:r>
              <a:rPr lang="en-US" dirty="0" smtClean="0"/>
              <a:t>Clouds</a:t>
            </a:r>
            <a:endParaRPr lang="en-US" baseline="-25000" dirty="0" smtClean="0"/>
          </a:p>
          <a:p>
            <a:r>
              <a:rPr lang="en-US" dirty="0" smtClean="0"/>
              <a:t>Aerosol</a:t>
            </a:r>
            <a:endParaRPr lang="en-US" baseline="-25000" dirty="0" smtClean="0"/>
          </a:p>
          <a:p>
            <a:r>
              <a:rPr lang="en-US" dirty="0" smtClean="0"/>
              <a:t>750m x 750m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098800" y="368300"/>
            <a:ext cx="31369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0" smtClean="0">
                <a:solidFill>
                  <a:srgbClr val="FFFFFF"/>
                </a:solidFill>
                <a:latin typeface="Arial" charset="0"/>
                <a:cs typeface="ヒラギノ角ゴ Pro W3" charset="0"/>
              </a:rPr>
              <a:t>Joint Operation S-NPP &amp; S5P</a:t>
            </a:r>
          </a:p>
        </p:txBody>
      </p:sp>
      <p:sp>
        <p:nvSpPr>
          <p:cNvPr id="8195" name="Text Box 481"/>
          <p:cNvSpPr txBox="1">
            <a:spLocks noChangeArrowheads="1"/>
          </p:cNvSpPr>
          <p:nvPr/>
        </p:nvSpPr>
        <p:spPr bwMode="auto">
          <a:xfrm>
            <a:off x="295275" y="2551113"/>
            <a:ext cx="3354388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5" tIns="45698" rIns="91395" bIns="45698">
            <a:spAutoFit/>
          </a:bodyPr>
          <a:lstStyle>
            <a:lvl1pPr marL="285750" indent="-285750"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  <a:lvl2pPr marL="742950" indent="-285750"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2pPr>
            <a:lvl3pPr marL="1143000" indent="-228600"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3pPr>
            <a:lvl4pPr marL="1600200" indent="-228600"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4pPr>
            <a:lvl5pPr marL="2057400" indent="-228600"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5pPr>
            <a:lvl6pPr marL="2514600" indent="-228600" defTabSz="6327775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2971800" indent="-228600" defTabSz="6327775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3429000" indent="-228600" defTabSz="6327775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3886200" indent="-228600" defTabSz="6327775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1400" b="1" smtClean="0">
                <a:solidFill>
                  <a:srgbClr val="4D4F53"/>
                </a:solidFill>
                <a:latin typeface="Arial" charset="0"/>
                <a:cs typeface="Arial" charset="0"/>
              </a:rPr>
              <a:t>TROPOMI SWIR channel  L2 processing (CH4 (, CO)) relying on accurate, high resolution cloud mask information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1400" b="1" smtClean="0">
                <a:solidFill>
                  <a:srgbClr val="4D4F53"/>
                </a:solidFill>
                <a:latin typeface="Arial" charset="0"/>
                <a:cs typeface="Arial" charset="0"/>
              </a:rPr>
              <a:t>Phased operation with </a:t>
            </a:r>
            <a:br>
              <a:rPr lang="en-US" sz="1400" b="1" smtClean="0">
                <a:solidFill>
                  <a:srgbClr val="4D4F53"/>
                </a:solidFill>
                <a:latin typeface="Arial" charset="0"/>
                <a:cs typeface="Arial" charset="0"/>
              </a:rPr>
            </a:br>
            <a:r>
              <a:rPr lang="en-US" sz="1400" b="1" smtClean="0">
                <a:solidFill>
                  <a:srgbClr val="4D4F53"/>
                </a:solidFill>
                <a:latin typeface="Arial" charset="0"/>
                <a:cs typeface="Arial" charset="0"/>
              </a:rPr>
              <a:t>NASA’s Suomi-NPP envisaged (‘loose’ formation: separation 5 min +/- 5 min along track)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charset="0"/>
              <a:buChar char="Ø"/>
            </a:pPr>
            <a:r>
              <a:rPr lang="en-US" sz="1400" b="1" smtClean="0">
                <a:solidFill>
                  <a:srgbClr val="4D4F53"/>
                </a:solidFill>
                <a:latin typeface="Arial" charset="0"/>
                <a:cs typeface="Arial" charset="0"/>
              </a:rPr>
              <a:t>routine delivery of S-NPP/VIIRS products to PDGS</a:t>
            </a:r>
          </a:p>
        </p:txBody>
      </p:sp>
      <p:pic>
        <p:nvPicPr>
          <p:cNvPr id="9220" name="Picture 2" descr="C:\Documents and Settings\Herbert Nett\My Documents\Sentinel_5P\GSRR\Kick-Off\NPP_Tand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447800"/>
            <a:ext cx="5121275" cy="401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4926013" y="5562600"/>
            <a:ext cx="3876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i="0" smtClean="0">
                <a:solidFill>
                  <a:srgbClr val="4D4F53"/>
                </a:solidFill>
                <a:latin typeface="Arial" charset="0"/>
                <a:cs typeface="Arial" charset="0"/>
              </a:rPr>
              <a:t>From: S5P-RP-ASU-SY-0011 (Mission Analysis)</a:t>
            </a:r>
          </a:p>
        </p:txBody>
      </p:sp>
      <p:sp>
        <p:nvSpPr>
          <p:cNvPr id="16390" name="Text Box 481"/>
          <p:cNvSpPr txBox="1">
            <a:spLocks noChangeArrowheads="1"/>
          </p:cNvSpPr>
          <p:nvPr/>
        </p:nvSpPr>
        <p:spPr bwMode="auto">
          <a:xfrm>
            <a:off x="295275" y="1376363"/>
            <a:ext cx="3003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95" tIns="45698" rIns="91395" bIns="45698">
            <a:spAutoFit/>
          </a:bodyPr>
          <a:lstStyle>
            <a:lvl1pPr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1pPr>
            <a:lvl2pPr marL="742950" indent="-285750"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2pPr>
            <a:lvl3pPr marL="1143000" indent="-228600"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3pPr>
            <a:lvl4pPr marL="1600200" indent="-228600"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4pPr>
            <a:lvl5pPr marL="2057400" indent="-228600" defTabSz="6327775" eaLnBrk="0" hangingPunct="0"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5pPr>
            <a:lvl6pPr marL="2514600" indent="-228600" defTabSz="6327775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6pPr>
            <a:lvl7pPr marL="2971800" indent="-228600" defTabSz="6327775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7pPr>
            <a:lvl8pPr marL="3429000" indent="-228600" defTabSz="6327775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8pPr>
            <a:lvl9pPr marL="3886200" indent="-228600" defTabSz="6327775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Verdana" charset="0"/>
                <a:ea typeface="ヒラギノ角ゴ Pro W3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 i="0" smtClean="0">
                <a:solidFill>
                  <a:srgbClr val="4D4F53"/>
                </a:solidFill>
                <a:latin typeface="Arial" charset="0"/>
                <a:cs typeface="ヒラギノ角ゴ Pro W3" charset="0"/>
              </a:rPr>
              <a:t>S5P In-Orbit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070503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NPP - S5P Convoy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275886-DF78-497D-A71A-34F7FFEC18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5312"/>
            <a:ext cx="9067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Convoy </a:t>
            </a:r>
            <a:r>
              <a:rPr lang="en-US" sz="2400" b="1" dirty="0" smtClean="0"/>
              <a:t>Planning: In progress.</a:t>
            </a:r>
          </a:p>
          <a:p>
            <a:pPr marL="800100" lvl="1" indent="-342900">
              <a:buFont typeface="Arial"/>
              <a:buChar char="•"/>
            </a:pP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ESA Ops - NOAA Ops ICD drafted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/>
              <a:t>Simple exchange of orbital information planned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NOAA Operations staff is cautious and </a:t>
            </a:r>
            <a:r>
              <a:rPr lang="en-US" sz="2400" b="1" dirty="0" smtClean="0"/>
              <a:t>conservative and optimistic.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NASA-NOAA-ESA technical agreement in discussion.</a:t>
            </a:r>
          </a:p>
          <a:p>
            <a:pPr marL="342900" indent="-342900">
              <a:buFont typeface="Arial"/>
              <a:buChar char="•"/>
            </a:pPr>
            <a:endParaRPr lang="en-US" sz="2400" b="1" dirty="0" smtClean="0"/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53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563302" y="914400"/>
            <a:ext cx="4580698" cy="4572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884" y="76200"/>
            <a:ext cx="6324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86175" y="3324225"/>
            <a:ext cx="428625" cy="38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fgleaso\Desktop\VIIRS_4Jan2012-we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14400"/>
            <a:ext cx="4572000" cy="4572000"/>
          </a:xfrm>
          <a:prstGeom prst="rect">
            <a:avLst/>
          </a:prstGeom>
          <a:noFill/>
        </p:spPr>
      </p:pic>
      <p:pic>
        <p:nvPicPr>
          <p:cNvPr id="7" name="Picture 6" descr="city_lights_namerica_adjusted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7184" y="1143000"/>
            <a:ext cx="4946816" cy="40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1750" y="-1588"/>
            <a:ext cx="9828213" cy="6858001"/>
            <a:chOff x="-204920" y="891336"/>
            <a:chExt cx="9166532" cy="5979318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-204920" y="891336"/>
              <a:ext cx="9166532" cy="5979318"/>
              <a:chOff x="485509" y="1034650"/>
              <a:chExt cx="7933396" cy="5652546"/>
            </a:xfrm>
          </p:grpSpPr>
          <p:pic>
            <p:nvPicPr>
              <p:cNvPr id="6153" name="Picture 31" descr="image003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5509" y="1034650"/>
                <a:ext cx="7933396" cy="5652546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</p:pic>
          <p:sp>
            <p:nvSpPr>
              <p:cNvPr id="10" name="TextBox 28"/>
              <p:cNvSpPr txBox="1">
                <a:spLocks noChangeArrowheads="1"/>
              </p:cNvSpPr>
              <p:nvPr/>
            </p:nvSpPr>
            <p:spPr bwMode="auto">
              <a:xfrm>
                <a:off x="5324227" y="1894308"/>
                <a:ext cx="516421" cy="266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b="1" dirty="0">
                    <a:solidFill>
                      <a:srgbClr val="FFFF00"/>
                    </a:solidFill>
                    <a:latin typeface="+mj-lt"/>
                    <a:ea typeface="ＭＳ Ｐゴシック" charset="-128"/>
                    <a:cs typeface="ＭＳ Ｐゴシック" charset="-128"/>
                  </a:rPr>
                  <a:t>VIIRS</a:t>
                </a:r>
              </a:p>
            </p:txBody>
          </p:sp>
          <p:cxnSp>
            <p:nvCxnSpPr>
              <p:cNvPr id="6155" name="Straight Arrow Connector 33"/>
              <p:cNvCxnSpPr>
                <a:cxnSpLocks noChangeShapeType="1"/>
              </p:cNvCxnSpPr>
              <p:nvPr/>
            </p:nvCxnSpPr>
            <p:spPr bwMode="auto">
              <a:xfrm rot="16200000" flipH="1">
                <a:off x="1843663" y="3343872"/>
                <a:ext cx="387123" cy="676820"/>
              </a:xfrm>
              <a:prstGeom prst="straightConnector1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</p:spPr>
          </p:cxnSp>
          <p:cxnSp>
            <p:nvCxnSpPr>
              <p:cNvPr id="6156" name="Straight Arrow Connector 34"/>
              <p:cNvCxnSpPr>
                <a:cxnSpLocks noChangeShapeType="1"/>
              </p:cNvCxnSpPr>
              <p:nvPr/>
            </p:nvCxnSpPr>
            <p:spPr bwMode="auto">
              <a:xfrm rot="16200000" flipH="1">
                <a:off x="1596818" y="3590716"/>
                <a:ext cx="744611" cy="540619"/>
              </a:xfrm>
              <a:prstGeom prst="straightConnector1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</p:spPr>
          </p:cxnSp>
          <p:cxnSp>
            <p:nvCxnSpPr>
              <p:cNvPr id="6157" name="Straight Arrow Connector 35"/>
              <p:cNvCxnSpPr>
                <a:cxnSpLocks noChangeShapeType="1"/>
              </p:cNvCxnSpPr>
              <p:nvPr/>
            </p:nvCxnSpPr>
            <p:spPr bwMode="auto">
              <a:xfrm rot="16200000" flipH="1">
                <a:off x="1241217" y="3946317"/>
                <a:ext cx="1434646" cy="519453"/>
              </a:xfrm>
              <a:prstGeom prst="straightConnector1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</p:spPr>
          </p:cxnSp>
        </p:grpSp>
        <p:sp>
          <p:nvSpPr>
            <p:cNvPr id="5" name="TextBox 28"/>
            <p:cNvSpPr txBox="1">
              <a:spLocks noChangeArrowheads="1"/>
            </p:cNvSpPr>
            <p:nvPr/>
          </p:nvSpPr>
          <p:spPr bwMode="auto">
            <a:xfrm>
              <a:off x="3487752" y="2906588"/>
              <a:ext cx="500450" cy="27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FFFF0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CrIS</a:t>
              </a:r>
            </a:p>
          </p:txBody>
        </p:sp>
        <p:sp>
          <p:nvSpPr>
            <p:cNvPr id="6" name="TextBox 28"/>
            <p:cNvSpPr txBox="1">
              <a:spLocks noChangeArrowheads="1"/>
            </p:cNvSpPr>
            <p:nvPr/>
          </p:nvSpPr>
          <p:spPr bwMode="auto">
            <a:xfrm>
              <a:off x="2395052" y="3098978"/>
              <a:ext cx="608536" cy="27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FFFF0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ATMS</a:t>
              </a:r>
            </a:p>
          </p:txBody>
        </p:sp>
        <p:sp>
          <p:nvSpPr>
            <p:cNvPr id="7" name="TextBox 28"/>
            <p:cNvSpPr txBox="1">
              <a:spLocks noChangeArrowheads="1"/>
            </p:cNvSpPr>
            <p:nvPr/>
          </p:nvSpPr>
          <p:spPr bwMode="auto">
            <a:xfrm>
              <a:off x="1380827" y="3627704"/>
              <a:ext cx="638148" cy="27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FFFF0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OMPS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2966573" y="4671317"/>
              <a:ext cx="713660" cy="27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rgbClr val="FFFF0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CERES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1501" y="132958"/>
            <a:ext cx="4817279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Suomi  NPP Satellite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(nadir deck)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1947356" y="4584699"/>
            <a:ext cx="583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SMD</a:t>
            </a:r>
          </a:p>
          <a:p>
            <a:pPr algn="ctr" eaLnBrk="0" hangingPunct="0"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Ant.</a:t>
            </a:r>
            <a:endParaRPr lang="en-US" b="1" dirty="0">
              <a:solidFill>
                <a:srgbClr val="FFFF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4407667" y="3925504"/>
            <a:ext cx="573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HRD</a:t>
            </a:r>
          </a:p>
          <a:p>
            <a:pPr algn="ctr" eaLnBrk="0" hangingPunct="0"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Ant.</a:t>
            </a:r>
            <a:endParaRPr lang="en-US" b="1" dirty="0">
              <a:solidFill>
                <a:srgbClr val="FFFF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6818156" y="2603499"/>
            <a:ext cx="663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TT&amp;C</a:t>
            </a:r>
          </a:p>
          <a:p>
            <a:pPr algn="ctr" eaLnBrk="0" hangingPunct="0">
              <a:defRPr/>
            </a:pPr>
            <a:r>
              <a:rPr lang="en-US" b="1" dirty="0" smtClean="0">
                <a:solidFill>
                  <a:srgbClr val="FFFF00"/>
                </a:solidFill>
                <a:latin typeface="+mj-lt"/>
                <a:ea typeface="ＭＳ Ｐゴシック" charset="-128"/>
                <a:cs typeface="ＭＳ Ｐゴシック" charset="-128"/>
              </a:rPr>
              <a:t>Ant.</a:t>
            </a:r>
            <a:endParaRPr lang="en-US" b="1" dirty="0">
              <a:solidFill>
                <a:srgbClr val="FFFF00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208" y="1208243"/>
            <a:ext cx="2211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13.2 </a:t>
            </a:r>
            <a:r>
              <a:rPr lang="en-US" b="1" dirty="0" err="1" smtClean="0">
                <a:solidFill>
                  <a:srgbClr val="FFFF00"/>
                </a:solidFill>
                <a:latin typeface="+mn-lt"/>
              </a:rPr>
              <a:t>ft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 (4m) long</a:t>
            </a:r>
            <a:endParaRPr lang="en-US" b="1" dirty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8.5 </a:t>
            </a:r>
            <a:r>
              <a:rPr lang="en-US" b="1" dirty="0" err="1" smtClean="0">
                <a:solidFill>
                  <a:srgbClr val="FFFF00"/>
                </a:solidFill>
                <a:latin typeface="+mn-lt"/>
              </a:rPr>
              <a:t>ft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(2.6m)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wide 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4,500 </a:t>
            </a:r>
            <a:r>
              <a:rPr lang="en-US" b="1" dirty="0" err="1" smtClean="0">
                <a:solidFill>
                  <a:srgbClr val="FFFF00"/>
                </a:solidFill>
                <a:latin typeface="+mn-lt"/>
              </a:rPr>
              <a:t>lbs</a:t>
            </a:r>
            <a:r>
              <a:rPr lang="en-US" b="1" dirty="0" smtClean="0">
                <a:solidFill>
                  <a:srgbClr val="FFFF00"/>
                </a:solidFill>
                <a:latin typeface="+mn-lt"/>
              </a:rPr>
              <a:t> 2050 kg</a:t>
            </a:r>
            <a:endParaRPr lang="en-US" b="1" dirty="0">
              <a:solidFill>
                <a:srgbClr val="FFFF00"/>
              </a:solidFill>
              <a:latin typeface="+mn-lt"/>
            </a:endParaRPr>
          </a:p>
          <a:p>
            <a:pPr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620000" cy="1143000"/>
          </a:xfrm>
        </p:spPr>
        <p:txBody>
          <a:bodyPr/>
          <a:lstStyle/>
          <a:p>
            <a:r>
              <a:rPr lang="en-US" dirty="0" err="1" smtClean="0"/>
              <a:t>Suomi</a:t>
            </a:r>
            <a:r>
              <a:rPr lang="en-US" dirty="0" smtClean="0"/>
              <a:t> NPP Status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C7EA87-78ED-45DD-9E68-193C861D4B6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0" y="783133"/>
            <a:ext cx="89154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</a:rPr>
              <a:t>Launch October 28,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2011  Three years 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ld!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</a:rPr>
              <a:t>Spacecraft, Instruments and Ground system are in Nominal operations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S NPP operated by NOAA.  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/>
              </a:rPr>
              <a:t>th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and last Inclination Maneuver Planned for Nov 20</a:t>
            </a: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Next VIIRS Lunar Roll 2 Dec 2014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Operational Data Products and Algorithm Code available 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from: 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</a:rPr>
              <a:t>www.class.noaa.gov</a:t>
            </a:r>
            <a:endParaRPr lang="en-US" sz="2400" b="1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b="1" dirty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NASA Research Products available by discipline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b="1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NASA call for standard products selections announced.</a:t>
            </a:r>
          </a:p>
        </p:txBody>
      </p:sp>
    </p:spTree>
    <p:extLst>
      <p:ext uri="{BB962C8B-B14F-4D97-AF65-F5344CB8AC3E}">
        <p14:creationId xmlns:p14="http://schemas.microsoft.com/office/powerpoint/2010/main" val="8861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620000" cy="1143000"/>
          </a:xfrm>
        </p:spPr>
        <p:txBody>
          <a:bodyPr/>
          <a:lstStyle/>
          <a:p>
            <a:r>
              <a:rPr lang="en-US" dirty="0" smtClean="0"/>
              <a:t>JPSS 1 Status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C7EA87-78ED-45DD-9E68-193C861D4B6F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0" y="783133"/>
            <a:ext cx="8915400" cy="5632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Launch; Late 2016/Early 2017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Spacecraft: Assembled and 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n test. Instrument Integration Reviews ready to start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b="1" dirty="0" smtClean="0">
              <a:solidFill>
                <a:srgbClr val="000000"/>
              </a:solidFill>
              <a:latin typeface="Arial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Instruments</a:t>
            </a:r>
          </a:p>
          <a:p>
            <a:pPr marL="625475" lvl="1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OMPS and CERES delivered</a:t>
            </a:r>
          </a:p>
          <a:p>
            <a:pPr marL="625475" lvl="1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b="1" dirty="0" smtClean="0">
              <a:solidFill>
                <a:srgbClr val="000000"/>
              </a:solidFill>
              <a:latin typeface="Arial"/>
            </a:endParaRPr>
          </a:p>
          <a:p>
            <a:pPr marL="625475" lvl="1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VIIRS: TVAC complete,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   post-TVAC underway,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    PSR early Jan 2015</a:t>
            </a:r>
          </a:p>
          <a:p>
            <a:pPr marL="625475" lvl="1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b="1" dirty="0" smtClean="0">
              <a:solidFill>
                <a:srgbClr val="000000"/>
              </a:solidFill>
              <a:latin typeface="Arial"/>
            </a:endParaRPr>
          </a:p>
          <a:p>
            <a:pPr marL="625475" lvl="1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Arial"/>
              </a:rPr>
              <a:t>CrIS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: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 In TVAC. PSR Feb 2015</a:t>
            </a:r>
          </a:p>
          <a:p>
            <a:pPr marL="625475" lvl="1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b="1" dirty="0" smtClean="0">
              <a:solidFill>
                <a:srgbClr val="000000"/>
              </a:solidFill>
              <a:latin typeface="Arial"/>
            </a:endParaRPr>
          </a:p>
          <a:p>
            <a:pPr marL="625475" lvl="1" indent="-168275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ATMS: Significant Post-TVAC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              rework  </a:t>
            </a:r>
          </a:p>
        </p:txBody>
      </p:sp>
      <p:pic>
        <p:nvPicPr>
          <p:cNvPr id="2" name="Picture 1" descr="gallery-satellite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79" y="1767466"/>
            <a:ext cx="3295538" cy="507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9067800" cy="4559300"/>
          </a:xfrm>
          <a:noFill/>
          <a:ln/>
        </p:spPr>
        <p:txBody>
          <a:bodyPr/>
          <a:lstStyle/>
          <a:p>
            <a:r>
              <a:rPr lang="en-US" b="1" dirty="0"/>
              <a:t>The </a:t>
            </a:r>
            <a:r>
              <a:rPr lang="en-US" b="1" dirty="0" smtClean="0"/>
              <a:t>Suomi NPP </a:t>
            </a:r>
            <a:r>
              <a:rPr lang="en-US" b="1" dirty="0"/>
              <a:t>Science </a:t>
            </a:r>
            <a:r>
              <a:rPr lang="en-US" b="1" dirty="0" smtClean="0"/>
              <a:t>Team was re-competed in ROSES-2010; its research is focused on supporting work to ensure the </a:t>
            </a:r>
            <a:r>
              <a:rPr lang="en-US" b="1" i="1" dirty="0" smtClean="0"/>
              <a:t>continuity of scientific </a:t>
            </a:r>
            <a:r>
              <a:rPr lang="en-US" b="1" i="1" dirty="0"/>
              <a:t>data </a:t>
            </a:r>
            <a:r>
              <a:rPr lang="en-US" b="1" i="1" dirty="0" smtClean="0"/>
              <a:t>records </a:t>
            </a:r>
            <a:r>
              <a:rPr lang="en-US" b="1" i="1" dirty="0"/>
              <a:t>started in the </a:t>
            </a:r>
            <a:r>
              <a:rPr lang="en-US" b="1" i="1" dirty="0" smtClean="0"/>
              <a:t>EOS </a:t>
            </a:r>
            <a:r>
              <a:rPr lang="en-US" b="1" i="1" dirty="0"/>
              <a:t>era</a:t>
            </a:r>
            <a:r>
              <a:rPr lang="en-US" b="1" i="1" dirty="0" smtClean="0"/>
              <a:t>.</a:t>
            </a:r>
            <a:endParaRPr lang="en-US" b="1" dirty="0"/>
          </a:p>
          <a:p>
            <a:r>
              <a:rPr lang="en-US" b="1" dirty="0" smtClean="0"/>
              <a:t>The Suomi NPP Science Team’s work on data products will focus on SDR and EDR evaluation and, if needed, improvement.*  Science Team </a:t>
            </a:r>
            <a:r>
              <a:rPr lang="en-US" b="1" dirty="0"/>
              <a:t>recommendations for algorithm improvement will forwarded to </a:t>
            </a:r>
            <a:r>
              <a:rPr lang="en-US" b="1" dirty="0" smtClean="0"/>
              <a:t>JPSS/NOAA through </a:t>
            </a:r>
            <a:r>
              <a:rPr lang="en-US" b="1" dirty="0"/>
              <a:t>the NPP Project Science Office. </a:t>
            </a:r>
            <a:endParaRPr lang="en-US" b="1" dirty="0" smtClean="0"/>
          </a:p>
          <a:p>
            <a:r>
              <a:rPr lang="en-US" b="1" dirty="0" smtClean="0"/>
              <a:t>The Suomi NPP Science Team has 5 subgroups working together:</a:t>
            </a:r>
          </a:p>
          <a:p>
            <a:pPr lvl="1">
              <a:buNone/>
            </a:pPr>
            <a:r>
              <a:rPr lang="en-US" b="1" dirty="0" smtClean="0"/>
              <a:t>-- VIIRS Cloud/Aerosol/Atmosphere	-- Ozone</a:t>
            </a:r>
          </a:p>
          <a:p>
            <a:pPr lvl="1">
              <a:buNone/>
            </a:pPr>
            <a:r>
              <a:rPr lang="en-US" b="1" dirty="0" smtClean="0"/>
              <a:t>-- VIIRS Land			-- Sounder</a:t>
            </a:r>
          </a:p>
          <a:p>
            <a:pPr lvl="1">
              <a:buNone/>
            </a:pPr>
            <a:r>
              <a:rPr lang="en-US" b="1" dirty="0" smtClean="0"/>
              <a:t>-- VIIRS Ocean</a:t>
            </a:r>
          </a:p>
          <a:p>
            <a:r>
              <a:rPr lang="en-US" b="1" dirty="0" smtClean="0"/>
              <a:t>A few Suomi NPP Science Team members are working on cal/val support activities or the conceptual basis for new products.</a:t>
            </a:r>
          </a:p>
          <a:p>
            <a:pPr lvl="1"/>
            <a:endParaRPr lang="en-US" sz="2000" b="1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6" y="14514"/>
            <a:ext cx="8763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310" y="5302157"/>
            <a:ext cx="875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 smtClean="0"/>
              <a:t>* Exceptions:  CERES data products will be produced and archived by existing CERES team and OMPS Limb data products will be developed, produced, and archived by NASA/NOAA Ozone Team.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1616" y="52801"/>
            <a:ext cx="815340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Suomi NPP:  NASA Science Team</a:t>
            </a:r>
          </a:p>
          <a:p>
            <a:pPr algn="ctr"/>
            <a:r>
              <a:rPr lang="en-US" sz="2400" b="1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(36 members selected in 2010)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2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865188" y="274638"/>
            <a:ext cx="7413625" cy="496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08" charset="0"/>
                <a:ea typeface="ＭＳ Ｐゴシック" pitchFamily="-108" charset="-128"/>
                <a:cs typeface="Helvetica" pitchFamily="-108" charset="0"/>
              </a:rPr>
              <a:t>ROSES-10 Science Team Results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7676" y="960397"/>
            <a:ext cx="8941236" cy="5616026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Eight reports produced, Ocean (SST &amp; Ocean Color), Land, Atmosphere (Clouds &amp; Aerosols), Ozone (Nadir and Limb), </a:t>
            </a:r>
            <a:r>
              <a:rPr lang="en-US" sz="2400" dirty="0" smtClean="0"/>
              <a:t>Sounder</a:t>
            </a:r>
          </a:p>
          <a:p>
            <a:pPr lvl="1"/>
            <a:r>
              <a:rPr lang="en-US" sz="2000" dirty="0" smtClean="0"/>
              <a:t>Available at: </a:t>
            </a:r>
            <a:r>
              <a:rPr lang="en-US" sz="2400" dirty="0"/>
              <a:t>http://</a:t>
            </a:r>
            <a:r>
              <a:rPr lang="en-US" sz="2400" dirty="0" smtClean="0"/>
              <a:t>npp.gsfc.nasa.gov/teaminfo.html</a:t>
            </a:r>
          </a:p>
          <a:p>
            <a:r>
              <a:rPr lang="en-US" sz="2400" dirty="0" smtClean="0"/>
              <a:t>Common Themes</a:t>
            </a:r>
          </a:p>
          <a:p>
            <a:pPr lvl="1"/>
            <a:r>
              <a:rPr lang="en-US" sz="2000" dirty="0"/>
              <a:t>All the NPP Instruments are working well.</a:t>
            </a:r>
          </a:p>
          <a:p>
            <a:pPr lvl="2"/>
            <a:r>
              <a:rPr lang="en-US" sz="1800" dirty="0" smtClean="0"/>
              <a:t>NPP Level 1 data </a:t>
            </a:r>
            <a:r>
              <a:rPr lang="en-US" sz="1800" dirty="0" smtClean="0">
                <a:solidFill>
                  <a:srgbClr val="000000"/>
                </a:solidFill>
              </a:rPr>
              <a:t>are suitable </a:t>
            </a:r>
            <a:r>
              <a:rPr lang="en-US" sz="1800" dirty="0" smtClean="0"/>
              <a:t>for data continuity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Suomi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NPP can be used to produce EOS Products not produced by </a:t>
            </a:r>
            <a:r>
              <a:rPr lang="en-US" sz="1800" dirty="0" smtClean="0"/>
              <a:t>IDPS</a:t>
            </a:r>
          </a:p>
          <a:p>
            <a:pPr lvl="2"/>
            <a:r>
              <a:rPr lang="en-US" sz="1800" dirty="0" smtClean="0"/>
              <a:t>Continuous, un-interrupted instrument calibrations are required for climate studies </a:t>
            </a:r>
          </a:p>
          <a:p>
            <a:pPr lvl="1"/>
            <a:r>
              <a:rPr lang="en-US" sz="2000" dirty="0" smtClean="0"/>
              <a:t>Data reprocessing required for producing consistent </a:t>
            </a:r>
            <a:r>
              <a:rPr lang="en-US" sz="2000" dirty="0" smtClean="0">
                <a:solidFill>
                  <a:srgbClr val="000000"/>
                </a:solidFill>
              </a:rPr>
              <a:t>time series </a:t>
            </a:r>
            <a:r>
              <a:rPr lang="en-US" sz="2000" dirty="0" smtClean="0"/>
              <a:t>data sets.</a:t>
            </a:r>
          </a:p>
          <a:p>
            <a:pPr lvl="1"/>
            <a:r>
              <a:rPr lang="en-US" sz="2000" dirty="0" smtClean="0"/>
              <a:t>Level </a:t>
            </a:r>
            <a:r>
              <a:rPr lang="en-US" sz="2000" dirty="0"/>
              <a:t>3 Gridded Products essential for </a:t>
            </a:r>
            <a:r>
              <a:rPr lang="en-US" sz="2000" dirty="0" smtClean="0"/>
              <a:t>analysis</a:t>
            </a:r>
          </a:p>
          <a:p>
            <a:r>
              <a:rPr lang="en-US" dirty="0" smtClean="0"/>
              <a:t>Evaluation </a:t>
            </a:r>
            <a:r>
              <a:rPr lang="en-US" dirty="0"/>
              <a:t>Phase Complete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2000" dirty="0"/>
          </a:p>
          <a:p>
            <a:pPr lvl="1"/>
            <a:endParaRPr lang="en-US" sz="2000" strike="sngStrike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605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865188" y="274638"/>
            <a:ext cx="7413625" cy="496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08" charset="0"/>
                <a:ea typeface="ＭＳ Ｐゴシック" pitchFamily="-108" charset="-128"/>
                <a:cs typeface="Helvetica" pitchFamily="-108" charset="0"/>
              </a:rPr>
              <a:t>ROSES-10 Science Team Results</a:t>
            </a:r>
            <a:br>
              <a:rPr lang="en-US" dirty="0" smtClean="0">
                <a:latin typeface="Helvetica" pitchFamily="-108" charset="0"/>
                <a:ea typeface="ＭＳ Ｐゴシック" pitchFamily="-108" charset="-128"/>
                <a:cs typeface="Helvetica" pitchFamily="-108" charset="0"/>
              </a:rPr>
            </a:br>
            <a:r>
              <a:rPr lang="en-US" dirty="0" smtClean="0">
                <a:latin typeface="Helvetica" pitchFamily="-108" charset="0"/>
                <a:ea typeface="ＭＳ Ｐゴシック" pitchFamily="-108" charset="-128"/>
                <a:cs typeface="Helvetica" pitchFamily="-108" charset="0"/>
              </a:rPr>
              <a:t>Ozone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7676" y="960397"/>
            <a:ext cx="8941236" cy="51165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IDPS EDRs similar to EOS data products/</a:t>
            </a:r>
            <a:r>
              <a:rPr lang="en-US" sz="2400" dirty="0" smtClean="0"/>
              <a:t>similar </a:t>
            </a:r>
            <a:r>
              <a:rPr lang="en-US" sz="2400" dirty="0"/>
              <a:t>algorithm.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568761"/>
            <a:ext cx="6087120" cy="3688965"/>
            <a:chOff x="0" y="794065"/>
            <a:chExt cx="9144000" cy="55415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94065"/>
              <a:ext cx="9144000" cy="27841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58079"/>
              <a:ext cx="9144000" cy="277750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140400" y="1619278"/>
            <a:ext cx="29680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Total Ozone Algorithms</a:t>
            </a:r>
          </a:p>
          <a:p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IDPS based on TOMS V7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PEATE EDR is TOMS V8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TOMS V7 perfectly fine 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for operational use.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Known systematic errors 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when trying to connect 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V7 and V8 data sets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Ozone data sets begin in 1978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175" y="558155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Corrected IDPS implementation agrees to within ±3% globally (~1% is usually achieved)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Differences with latitude remain due to limited profile shape correction and different cloud height methodology 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Credit: Rich </a:t>
            </a:r>
            <a:r>
              <a:rPr lang="en-US" sz="1600" dirty="0" err="1" smtClean="0">
                <a:latin typeface="Helvetica"/>
                <a:cs typeface="Helvetica"/>
              </a:rPr>
              <a:t>McPeters</a:t>
            </a:r>
            <a:r>
              <a:rPr lang="en-US" sz="1600" dirty="0" smtClean="0">
                <a:latin typeface="Helvetica"/>
                <a:cs typeface="Helvetica"/>
              </a:rPr>
              <a:t>/NASA GSFC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994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865188" y="274638"/>
            <a:ext cx="7413625" cy="66170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-108" charset="0"/>
                <a:ea typeface="ＭＳ Ｐゴシック" pitchFamily="-108" charset="-128"/>
                <a:cs typeface="Helvetica" pitchFamily="-108" charset="0"/>
              </a:rPr>
              <a:t>ROSES-10 Science Team Results</a:t>
            </a:r>
            <a:br>
              <a:rPr lang="en-US" dirty="0" smtClean="0">
                <a:latin typeface="Helvetica" pitchFamily="-108" charset="0"/>
                <a:ea typeface="ＭＳ Ｐゴシック" pitchFamily="-108" charset="-128"/>
                <a:cs typeface="Helvetica" pitchFamily="-108" charset="0"/>
              </a:rPr>
            </a:br>
            <a:r>
              <a:rPr lang="en-US" dirty="0">
                <a:latin typeface="Helvetica" pitchFamily="-108" charset="0"/>
                <a:ea typeface="ＭＳ Ｐゴシック" pitchFamily="-108" charset="-128"/>
                <a:cs typeface="Helvetica" pitchFamily="-108" charset="0"/>
              </a:rPr>
              <a:t>Atmosphere - </a:t>
            </a:r>
            <a:r>
              <a:rPr lang="en-US" dirty="0" smtClean="0">
                <a:latin typeface="Helvetica" pitchFamily="-108" charset="0"/>
                <a:ea typeface="ＭＳ Ｐゴシック" pitchFamily="-108" charset="-128"/>
                <a:cs typeface="Helvetica" pitchFamily="-108" charset="0"/>
              </a:rPr>
              <a:t>Aerosols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78109" y="5237945"/>
            <a:ext cx="8491601" cy="973423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latin typeface="Arial" pitchFamily="34" charset="0"/>
                <a:cs typeface="Arial" pitchFamily="34" charset="0"/>
              </a:rPr>
              <a:t>VIIRS DB retrieves aerosols over desert and semi-desert regions, which are entirely missing in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VIIRS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IDPS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AOT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products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Credit: Christina Hsu/NASA GSFC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597" y="964149"/>
            <a:ext cx="9072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Helvetica"/>
                <a:cs typeface="Helvetica"/>
              </a:rPr>
              <a:t>Suomi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000" b="1" dirty="0" smtClean="0">
                <a:latin typeface="Helvetica"/>
                <a:cs typeface="Helvetica"/>
              </a:rPr>
              <a:t>NPP </a:t>
            </a:r>
            <a:r>
              <a:rPr lang="en-US" sz="2000" b="1" dirty="0">
                <a:latin typeface="Helvetica"/>
                <a:cs typeface="Helvetica"/>
              </a:rPr>
              <a:t>can be used to produce EOS Products not produced by </a:t>
            </a:r>
            <a:r>
              <a:rPr lang="en-US" sz="2000" b="1" dirty="0" smtClean="0">
                <a:latin typeface="Helvetica"/>
                <a:cs typeface="Helvetica"/>
              </a:rPr>
              <a:t>IDPS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136" y="1455501"/>
            <a:ext cx="906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Comparisons of Monthly Mean of VIIRS Deep Blue AOD with VIIRS </a:t>
            </a:r>
            <a:r>
              <a:rPr lang="en-US" sz="1800" dirty="0" smtClean="0"/>
              <a:t>IDPS </a:t>
            </a:r>
            <a:r>
              <a:rPr lang="en-US" sz="1800" dirty="0"/>
              <a:t>for July 2012</a:t>
            </a:r>
          </a:p>
        </p:txBody>
      </p:sp>
      <p:pic>
        <p:nvPicPr>
          <p:cNvPr id="6" name="Picture 5" descr="july_mean_VIIRS_D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03" y="1789912"/>
            <a:ext cx="4040199" cy="289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july_mean_VIIRS_IDP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572" y="1789912"/>
            <a:ext cx="3985355" cy="289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5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fld id="{6F10B2AF-0F68-434A-9F7B-F29F6DE48373}" type="slidenum">
              <a:rPr lang="en-US" sz="1200">
                <a:solidFill>
                  <a:srgbClr val="898989"/>
                </a:solidFill>
              </a:rPr>
              <a:pPr algn="l"/>
              <a:t>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CC00"/>
                </a:solidFill>
                <a:latin typeface="Calibri" charset="0"/>
              </a:rPr>
              <a:t>Suomi NPP Proposals Solicited</a:t>
            </a:r>
            <a:endParaRPr lang="en-US" sz="3600" b="1">
              <a:solidFill>
                <a:srgbClr val="FFC000"/>
              </a:solidFill>
              <a:latin typeface="Calibri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4953000"/>
          </a:xfrm>
          <a:extLst/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1" dirty="0"/>
              <a:t>This solicitation </a:t>
            </a:r>
            <a:r>
              <a:rPr lang="en-US" sz="2400" b="1" dirty="0" smtClean="0"/>
              <a:t>requested: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0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b="1" dirty="0" smtClean="0"/>
              <a:t>1.  Proposals </a:t>
            </a:r>
            <a:r>
              <a:rPr lang="en-US" sz="2400" b="1" dirty="0"/>
              <a:t>from members of the scientific community to participate in the NASA Suomi NPP Science </a:t>
            </a:r>
            <a:r>
              <a:rPr lang="en-US" sz="2400" b="1" dirty="0" smtClean="0"/>
              <a:t>Team </a:t>
            </a:r>
            <a:endParaRPr lang="en-US" sz="2400" b="1" dirty="0"/>
          </a:p>
          <a:p>
            <a:pPr marL="338138" indent="-338138">
              <a:spcBef>
                <a:spcPct val="0"/>
              </a:spcBef>
              <a:buClr>
                <a:srgbClr val="0000CC"/>
              </a:buClr>
              <a:buFont typeface="Wingdings" charset="0"/>
              <a:buChar char="v"/>
              <a:tabLst>
                <a:tab pos="338138" algn="l"/>
              </a:tabLst>
              <a:defRPr/>
            </a:pPr>
            <a:r>
              <a:rPr lang="en-US" sz="2000" dirty="0"/>
              <a:t>Development of science quality </a:t>
            </a:r>
            <a:r>
              <a:rPr lang="en-US" sz="2000" b="1" dirty="0"/>
              <a:t>standard data products </a:t>
            </a:r>
            <a:r>
              <a:rPr lang="en-US" sz="2000" dirty="0"/>
              <a:t>using Suomi NPP measurements that will enable continuity of key standard Earth system data records from NASA</a:t>
            </a:r>
            <a:r>
              <a:rPr lang="ja-JP" altLang="en-US" sz="2000" dirty="0"/>
              <a:t>’</a:t>
            </a:r>
            <a:r>
              <a:rPr lang="en-US" altLang="ja-JP" sz="2000" dirty="0"/>
              <a:t>s EOS Terra, Aqua, and/or Aura </a:t>
            </a:r>
            <a:r>
              <a:rPr lang="en-US" altLang="ja-JP" sz="2000" dirty="0" smtClean="0"/>
              <a:t>satellites</a:t>
            </a:r>
            <a:endParaRPr lang="en-US" altLang="ja-JP" sz="2000" strike="sngStrike" dirty="0"/>
          </a:p>
          <a:p>
            <a:pPr marL="338138" indent="-338138">
              <a:spcBef>
                <a:spcPct val="0"/>
              </a:spcBef>
              <a:buClr>
                <a:srgbClr val="0000CC"/>
              </a:buClr>
              <a:buFont typeface="Wingdings" charset="0"/>
              <a:buChar char="v"/>
              <a:tabLst>
                <a:tab pos="338138" algn="l"/>
              </a:tabLst>
              <a:defRPr/>
            </a:pPr>
            <a:r>
              <a:rPr lang="en-US" sz="2000" dirty="0"/>
              <a:t>Development and demonstration of </a:t>
            </a:r>
            <a:r>
              <a:rPr lang="en-US" sz="2000" b="1" dirty="0"/>
              <a:t>innovative and practical applications </a:t>
            </a:r>
            <a:r>
              <a:rPr lang="en-US" sz="2000" dirty="0"/>
              <a:t>of </a:t>
            </a:r>
            <a:r>
              <a:rPr lang="en-US" sz="2000" dirty="0" smtClean="0"/>
              <a:t>Suomi NPP measurements</a:t>
            </a:r>
            <a:endParaRPr lang="en-US" sz="2000" dirty="0"/>
          </a:p>
          <a:p>
            <a:pPr marL="338138" indent="-338138">
              <a:spcBef>
                <a:spcPct val="0"/>
              </a:spcBef>
              <a:buClr>
                <a:srgbClr val="0000CC"/>
              </a:buClr>
              <a:buFont typeface="Wingdings" charset="0"/>
              <a:buChar char="v"/>
              <a:tabLst>
                <a:tab pos="338138" algn="l"/>
              </a:tabLst>
              <a:defRPr/>
            </a:pPr>
            <a:r>
              <a:rPr lang="en-US" sz="2000" dirty="0"/>
              <a:t>Development of </a:t>
            </a:r>
            <a:r>
              <a:rPr lang="en-US" sz="2000" b="1" dirty="0"/>
              <a:t>other new science data products </a:t>
            </a:r>
            <a:r>
              <a:rPr lang="en-US" sz="2000" dirty="0"/>
              <a:t>from Suomi NPP measurements that will meet high-priority Earth science needs </a:t>
            </a:r>
            <a:endParaRPr lang="en-US" sz="2000" dirty="0" smtClean="0"/>
          </a:p>
          <a:p>
            <a:pPr marL="338138" indent="-338138">
              <a:spcBef>
                <a:spcPct val="0"/>
              </a:spcBef>
              <a:buClr>
                <a:srgbClr val="0000CC"/>
              </a:buClr>
              <a:buFont typeface="Wingdings" charset="0"/>
              <a:buChar char="v"/>
              <a:tabLst>
                <a:tab pos="338138" algn="l"/>
              </a:tabLst>
              <a:defRPr/>
            </a:pPr>
            <a:r>
              <a:rPr lang="en-US" sz="2000" dirty="0" smtClean="0"/>
              <a:t>A </a:t>
            </a:r>
            <a:r>
              <a:rPr lang="en-US" sz="2000" dirty="0"/>
              <a:t>Suomi NPP </a:t>
            </a:r>
            <a:r>
              <a:rPr lang="en-US" sz="2000" dirty="0" smtClean="0"/>
              <a:t>Discipline Leads</a:t>
            </a:r>
          </a:p>
          <a:p>
            <a:pPr marL="0" indent="0">
              <a:spcBef>
                <a:spcPct val="0"/>
              </a:spcBef>
              <a:buClr>
                <a:srgbClr val="0000CC"/>
              </a:buClr>
              <a:buFont typeface="Arial" charset="0"/>
              <a:buNone/>
              <a:tabLst>
                <a:tab pos="338138" algn="l"/>
              </a:tabLst>
              <a:defRPr/>
            </a:pPr>
            <a:r>
              <a:rPr lang="en-US" sz="600" dirty="0" smtClean="0"/>
              <a:t> </a:t>
            </a:r>
            <a:endParaRPr lang="en-US" sz="600" dirty="0"/>
          </a:p>
          <a:p>
            <a:pPr marL="0" indent="0">
              <a:spcBef>
                <a:spcPct val="0"/>
              </a:spcBef>
              <a:buClr>
                <a:srgbClr val="0000CC"/>
              </a:buClr>
              <a:buFont typeface="Arial" charset="0"/>
              <a:buNone/>
              <a:defRPr/>
            </a:pPr>
            <a:r>
              <a:rPr lang="en-US" sz="2400" b="1" dirty="0" smtClean="0"/>
              <a:t>2. Proposals </a:t>
            </a:r>
            <a:r>
              <a:rPr lang="en-US" sz="2400" b="1" dirty="0"/>
              <a:t>for the establishment of Science Investigator-led Processing Systems (SIPS) to produce NASA </a:t>
            </a:r>
            <a:r>
              <a:rPr lang="en-US" sz="2400" b="1" dirty="0" smtClean="0"/>
              <a:t>Suomi NPP </a:t>
            </a:r>
            <a:r>
              <a:rPr lang="en-US" sz="2400" b="1" dirty="0"/>
              <a:t>standard and experimental science data products </a:t>
            </a:r>
            <a:r>
              <a:rPr lang="en-US" sz="2400" b="1" dirty="0" smtClean="0"/>
              <a:t>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3675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NPP CDR Template with ITAR">
  <a:themeElements>
    <a:clrScheme name="4_NPP CDR Template with IT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NPP CDR Template with IT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101882" tIns="50941" rIns="101882" bIns="50941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101882" tIns="50941" rIns="101882" bIns="50941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lnDef>
  </a:objectDefaults>
  <a:extraClrSchemeLst>
    <a:extraClrScheme>
      <a:clrScheme name="4_NPP CDR Template with IT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PP CDR Template with IT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PP CDR Template with IT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PP CDR Template with IT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PP CDR Template with IT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PP CDR Template with IT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PP CDR Template with IT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2266</Words>
  <Application>Microsoft Office PowerPoint</Application>
  <PresentationFormat>On-screen Show (4:3)</PresentationFormat>
  <Paragraphs>1497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Courier New</vt:lpstr>
      <vt:lpstr>Helvetica</vt:lpstr>
      <vt:lpstr>Lucida Grande</vt:lpstr>
      <vt:lpstr>Times</vt:lpstr>
      <vt:lpstr>Times New Roman</vt:lpstr>
      <vt:lpstr>Verdana</vt:lpstr>
      <vt:lpstr>Wingdings</vt:lpstr>
      <vt:lpstr>ヒラギノ角ゴ Pro W3</vt:lpstr>
      <vt:lpstr>4_NPP CDR Template with ITAR</vt:lpstr>
      <vt:lpstr>1_Office Theme</vt:lpstr>
      <vt:lpstr>ESA Presentation</vt:lpstr>
      <vt:lpstr>  S-NPP Science Team Update and  SIPS Selections; Continuity of NASA Data Products </vt:lpstr>
      <vt:lpstr>Agenda</vt:lpstr>
      <vt:lpstr>Suomi NPP Status</vt:lpstr>
      <vt:lpstr>JPSS 1 Status</vt:lpstr>
      <vt:lpstr> </vt:lpstr>
      <vt:lpstr>ROSES-10 Science Team Results</vt:lpstr>
      <vt:lpstr>ROSES-10 Science Team Results Ozone</vt:lpstr>
      <vt:lpstr>ROSES-10 Science Team Results Atmosphere - Aerosols</vt:lpstr>
      <vt:lpstr>Suomi NPP Proposals Solicited</vt:lpstr>
      <vt:lpstr>PowerPoint Presentation</vt:lpstr>
      <vt:lpstr>PowerPoint Presentation</vt:lpstr>
      <vt:lpstr>NASA Distributed Data Processing</vt:lpstr>
      <vt:lpstr>Polar-Orbiting Operational Satellites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 NPP - S5P Convoy Status</vt:lpstr>
      <vt:lpstr>Questions?</vt:lpstr>
      <vt:lpstr>PowerPoint Presentation</vt:lpstr>
    </vt:vector>
  </TitlesOfParts>
  <Company>NASA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NPP Status</dc:title>
  <dc:creator>Gleason, James F. (GSFC-6140)</dc:creator>
  <cp:lastModifiedBy>loaner</cp:lastModifiedBy>
  <cp:revision>76</cp:revision>
  <cp:lastPrinted>2014-04-08T18:04:38Z</cp:lastPrinted>
  <dcterms:created xsi:type="dcterms:W3CDTF">2014-04-08T15:02:08Z</dcterms:created>
  <dcterms:modified xsi:type="dcterms:W3CDTF">2014-11-18T12:53:46Z</dcterms:modified>
</cp:coreProperties>
</file>